
<file path=[Content_Types].xml><?xml version="1.0" encoding="utf-8"?>
<Types xmlns="http://schemas.openxmlformats.org/package/2006/content-types">
  <Default Extension="png" ContentType="image/png"/>
  <Default Extension="tmp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8"/>
  </p:notesMasterIdLst>
  <p:sldIdLst>
    <p:sldId id="286" r:id="rId3"/>
    <p:sldId id="258" r:id="rId4"/>
    <p:sldId id="287" r:id="rId5"/>
    <p:sldId id="336" r:id="rId6"/>
    <p:sldId id="337" r:id="rId7"/>
    <p:sldId id="338" r:id="rId8"/>
    <p:sldId id="339" r:id="rId9"/>
    <p:sldId id="266" r:id="rId10"/>
    <p:sldId id="315" r:id="rId11"/>
    <p:sldId id="335" r:id="rId12"/>
    <p:sldId id="316" r:id="rId13"/>
    <p:sldId id="317" r:id="rId14"/>
    <p:sldId id="318" r:id="rId15"/>
    <p:sldId id="297" r:id="rId16"/>
    <p:sldId id="319" r:id="rId17"/>
    <p:sldId id="340" r:id="rId18"/>
    <p:sldId id="341" r:id="rId19"/>
    <p:sldId id="342" r:id="rId20"/>
    <p:sldId id="343" r:id="rId21"/>
    <p:sldId id="329" r:id="rId22"/>
    <p:sldId id="330" r:id="rId23"/>
    <p:sldId id="331" r:id="rId24"/>
    <p:sldId id="332" r:id="rId25"/>
    <p:sldId id="333" r:id="rId26"/>
    <p:sldId id="310" r:id="rId27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B1A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2042" autoAdjust="0"/>
    <p:restoredTop sz="94660"/>
  </p:normalViewPr>
  <p:slideViewPr>
    <p:cSldViewPr>
      <p:cViewPr>
        <p:scale>
          <a:sx n="100" d="100"/>
          <a:sy n="100" d="100"/>
        </p:scale>
        <p:origin x="-1932" y="-31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470C82-446B-4128-BFA9-9C88A85C4660}" type="datetimeFigureOut">
              <a:rPr lang="fr-FR" smtClean="0"/>
              <a:t>11/07/2019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22E0A8-0EA4-453E-A78D-320DEE6C0B1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36291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6D4F0B-89BB-450B-A569-36F0997013B0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212247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Modifiez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E371C-0367-49A4-933C-E9EB0565021C}" type="datetimeFigureOut">
              <a:rPr lang="fr-FR" smtClean="0"/>
              <a:t>11/07/2019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018352-8957-4DBF-91DB-0F0D252CAB9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702974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E371C-0367-49A4-933C-E9EB0565021C}" type="datetimeFigureOut">
              <a:rPr lang="fr-FR" smtClean="0"/>
              <a:t>11/07/2019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018352-8957-4DBF-91DB-0F0D252CAB9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35736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E371C-0367-49A4-933C-E9EB0565021C}" type="datetimeFigureOut">
              <a:rPr lang="fr-FR" smtClean="0"/>
              <a:t>11/07/2019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018352-8957-4DBF-91DB-0F0D252CAB9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7365294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fr-FR" smtClean="0"/>
              <a:t>Modifiez le style des sous-titres du masque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>
                <a:solidFill>
                  <a:srgbClr val="C6E7FC">
                    <a:shade val="90000"/>
                  </a:srgbClr>
                </a:solidFill>
              </a:rPr>
              <a:pPr/>
              <a:t>11/07/2019</a:t>
            </a:fld>
            <a:endParaRPr lang="fr-FR">
              <a:solidFill>
                <a:srgbClr val="C6E7FC">
                  <a:shade val="90000"/>
                </a:srgbClr>
              </a:solidFill>
            </a:endParaRPr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srgbClr val="C6E7FC">
                  <a:shade val="90000"/>
                </a:srgbClr>
              </a:solidFill>
            </a:endParaRPr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>
                <a:solidFill>
                  <a:srgbClr val="C6E7FC">
                    <a:shade val="90000"/>
                  </a:srgbClr>
                </a:solidFill>
              </a:rPr>
              <a:pPr/>
              <a:t>‹N°›</a:t>
            </a:fld>
            <a:endParaRPr lang="fr-FR">
              <a:solidFill>
                <a:srgbClr val="C6E7FC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128980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11/07/2019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‹N°›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106500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fr-FR" smtClean="0"/>
              <a:t>Modifiez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>
                <a:solidFill>
                  <a:srgbClr val="C6E7FC">
                    <a:shade val="90000"/>
                  </a:srgbClr>
                </a:solidFill>
              </a:rPr>
              <a:pPr/>
              <a:t>11/07/2019</a:t>
            </a:fld>
            <a:endParaRPr lang="fr-FR">
              <a:solidFill>
                <a:srgbClr val="C6E7FC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srgbClr val="C6E7FC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>
                <a:solidFill>
                  <a:srgbClr val="C6E7FC">
                    <a:shade val="90000"/>
                  </a:srgbClr>
                </a:solidFill>
              </a:rPr>
              <a:pPr/>
              <a:t>‹N°›</a:t>
            </a:fld>
            <a:endParaRPr lang="fr-FR">
              <a:solidFill>
                <a:srgbClr val="C6E7FC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799389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11/07/2019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‹N°›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58488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fr-FR" smtClean="0"/>
              <a:t>Modifiez les styles du texte du masque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fr-FR" smtClean="0"/>
              <a:t>Modifiez les styles du texte du masque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11/07/2019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‹N°›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144615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11/07/2019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‹N°›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148676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11/07/2019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‹N°›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302838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fr-FR" smtClean="0"/>
              <a:t>Modifiez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11/07/2019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‹N°›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42777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E371C-0367-49A4-933C-E9EB0565021C}" type="datetimeFigureOut">
              <a:rPr lang="fr-FR" smtClean="0"/>
              <a:t>11/07/2019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018352-8957-4DBF-91DB-0F0D252CAB9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2252575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fr-FR" smtClean="0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11/07/2019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956CDE8B-302A-48E0-A697-BBDEF0585C16}" type="slidenum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‹N°›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fr-FR" smtClean="0"/>
              <a:t>Cliquez sur l'icône pour ajouter une image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637058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11/07/2019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‹N°›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266982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11/07/2019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‹N°›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47627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E371C-0367-49A4-933C-E9EB0565021C}" type="datetimeFigureOut">
              <a:rPr lang="fr-FR" smtClean="0"/>
              <a:t>11/07/2019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018352-8957-4DBF-91DB-0F0D252CAB9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874066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E371C-0367-49A4-933C-E9EB0565021C}" type="datetimeFigureOut">
              <a:rPr lang="fr-FR" smtClean="0"/>
              <a:t>11/07/2019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018352-8957-4DBF-91DB-0F0D252CAB9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299154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E371C-0367-49A4-933C-E9EB0565021C}" type="datetimeFigureOut">
              <a:rPr lang="fr-FR" smtClean="0"/>
              <a:t>11/07/2019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018352-8957-4DBF-91DB-0F0D252CAB9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79186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E371C-0367-49A4-933C-E9EB0565021C}" type="datetimeFigureOut">
              <a:rPr lang="fr-FR" smtClean="0"/>
              <a:t>11/07/2019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018352-8957-4DBF-91DB-0F0D252CAB9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313428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E371C-0367-49A4-933C-E9EB0565021C}" type="datetimeFigureOut">
              <a:rPr lang="fr-FR" smtClean="0"/>
              <a:t>11/07/2019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018352-8957-4DBF-91DB-0F0D252CAB9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720146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E371C-0367-49A4-933C-E9EB0565021C}" type="datetimeFigureOut">
              <a:rPr lang="fr-FR" smtClean="0"/>
              <a:t>11/07/2019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018352-8957-4DBF-91DB-0F0D252CAB9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042905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E371C-0367-49A4-933C-E9EB0565021C}" type="datetimeFigureOut">
              <a:rPr lang="fr-FR" smtClean="0"/>
              <a:t>11/07/2019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018352-8957-4DBF-91DB-0F0D252CAB9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407763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4E371C-0367-49A4-933C-E9EB0565021C}" type="datetimeFigureOut">
              <a:rPr lang="fr-FR" smtClean="0"/>
              <a:t>11/07/2019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018352-8957-4DBF-91DB-0F0D252CAB9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260439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fr-FR" smtClean="0"/>
              <a:t>Modifiez les styles du texte du masque</a:t>
            </a:r>
          </a:p>
          <a:p>
            <a:pPr lvl="1" eaLnBrk="1" latinLnBrk="0" hangingPunct="1"/>
            <a:r>
              <a:rPr kumimoji="0" lang="fr-FR" smtClean="0"/>
              <a:t>Deuxième niveau</a:t>
            </a:r>
          </a:p>
          <a:p>
            <a:pPr lvl="2" eaLnBrk="1" latinLnBrk="0" hangingPunct="1"/>
            <a:r>
              <a:rPr kumimoji="0" lang="fr-FR" smtClean="0"/>
              <a:t>Troisième niveau</a:t>
            </a:r>
          </a:p>
          <a:p>
            <a:pPr lvl="3" eaLnBrk="1" latinLnBrk="0" hangingPunct="1"/>
            <a:r>
              <a:rPr kumimoji="0" lang="fr-FR" smtClean="0"/>
              <a:t>Quatrième niveau</a:t>
            </a:r>
          </a:p>
          <a:p>
            <a:pPr lvl="4" eaLnBrk="1" latinLnBrk="0" hangingPunct="1"/>
            <a:r>
              <a:rPr kumimoji="0" lang="fr-FR" smtClean="0"/>
              <a:t>Cinquième niveau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3043F6C-A85B-4A8B-8892-12E9E148F830}" type="datetimeFigureOut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11/07/2019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956CDE8B-302A-48E0-A697-BBDEF0585C16}" type="slidenum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‹N°›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94508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7.png"/><Relationship Id="rId7" Type="http://schemas.openxmlformats.org/officeDocument/2006/relationships/image" Target="../media/image4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70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4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3.xml"/><Relationship Id="rId9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Relationship Id="rId10" Type="http://schemas.openxmlformats.org/officeDocument/2006/relationships/image" Target="../media/image24.png"/><Relationship Id="rId9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8.png"/><Relationship Id="rId5" Type="http://schemas.openxmlformats.org/officeDocument/2006/relationships/image" Target="../media/image12.tmp"/><Relationship Id="rId4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80.png"/><Relationship Id="rId4" Type="http://schemas.openxmlformats.org/officeDocument/2006/relationships/image" Target="../media/image12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90.png"/><Relationship Id="rId4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7.png"/><Relationship Id="rId5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8.png"/><Relationship Id="rId5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9.png"/><Relationship Id="rId5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 anchor="ctr">
            <a:normAutofit fontScale="90000"/>
          </a:bodyPr>
          <a:lstStyle/>
          <a:p>
            <a:pPr algn="ctr"/>
            <a:r>
              <a:rPr lang="fr-FR" sz="8900" dirty="0" smtClean="0"/>
              <a:t>Dérivation</a:t>
            </a:r>
            <a:br>
              <a:rPr lang="fr-FR" sz="8900" dirty="0" smtClean="0"/>
            </a:br>
            <a:r>
              <a:rPr lang="fr-FR" smtClean="0"/>
              <a:t>Série </a:t>
            </a:r>
            <a:r>
              <a:rPr lang="fr-FR" smtClean="0"/>
              <a:t>6 </a:t>
            </a:r>
            <a:endParaRPr lang="fr-FR" dirty="0"/>
          </a:p>
        </p:txBody>
      </p:sp>
      <p:sp>
        <p:nvSpPr>
          <p:cNvPr id="6" name="Sous-titre 2"/>
          <p:cNvSpPr>
            <a:spLocks noGrp="1"/>
          </p:cNvSpPr>
          <p:nvPr>
            <p:ph type="subTitle" idx="1"/>
          </p:nvPr>
        </p:nvSpPr>
        <p:spPr>
          <a:xfrm>
            <a:off x="533400" y="4124672"/>
            <a:ext cx="7854696" cy="1752600"/>
          </a:xfrm>
        </p:spPr>
        <p:txBody>
          <a:bodyPr anchor="ctr"/>
          <a:lstStyle/>
          <a:p>
            <a:pPr algn="ctr"/>
            <a:r>
              <a:rPr lang="fr-FR" dirty="0" smtClean="0">
                <a:latin typeface="+mj-lt"/>
              </a:rPr>
              <a:t>Activités mentales et automatismes en classe de première</a:t>
            </a:r>
          </a:p>
          <a:p>
            <a:pPr algn="ctr"/>
            <a:r>
              <a:rPr lang="fr-FR" dirty="0" smtClean="0">
                <a:latin typeface="+mj-lt"/>
              </a:rPr>
              <a:t>- IREM de Clermont-Ferrand -</a:t>
            </a:r>
            <a:endParaRPr lang="fr-FR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6498700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</a:t>
            </a:r>
            <a: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7</a:t>
            </a:r>
            <a:b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1493520"/>
          </a:xfrm>
        </p:spPr>
        <p:txBody>
          <a:bodyPr/>
          <a:lstStyle/>
          <a:p>
            <a:pPr marL="0" indent="0" algn="ctr">
              <a:buNone/>
            </a:pPr>
            <a: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/>
            </a: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r>
              <a:rPr lang="fr-FR" sz="3200" dirty="0" smtClean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        </a:t>
            </a:r>
            <a:endParaRPr lang="fr-FR" sz="3200" dirty="0">
              <a:solidFill>
                <a:schemeClr val="tx2"/>
              </a:solidFill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050" y="1772816"/>
            <a:ext cx="4093840" cy="42400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9" name="ZoneTexte 8"/>
              <p:cNvSpPr txBox="1"/>
              <p:nvPr/>
            </p:nvSpPr>
            <p:spPr>
              <a:xfrm>
                <a:off x="679376" y="3695061"/>
                <a:ext cx="360040" cy="39555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fr-FR" b="0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𝐶</m:t>
                          </m:r>
                        </m:e>
                        <m:sub>
                          <m:r>
                            <a:rPr lang="fr-FR" b="0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𝑓</m:t>
                          </m:r>
                        </m:sub>
                      </m:sSub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9" name="ZoneTexte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9376" y="3695061"/>
                <a:ext cx="360040" cy="395558"/>
              </a:xfrm>
              <a:prstGeom prst="rect">
                <a:avLst/>
              </a:prstGeom>
              <a:blipFill rotWithShape="1">
                <a:blip r:embed="rId3"/>
                <a:stretch>
                  <a:fillRect r="-6667" b="-7692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ZoneTexte 7"/>
              <p:cNvSpPr txBox="1"/>
              <p:nvPr/>
            </p:nvSpPr>
            <p:spPr>
              <a:xfrm>
                <a:off x="4563890" y="1916832"/>
                <a:ext cx="4278925" cy="13181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3200" b="1" dirty="0" smtClean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Résoudre dans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fr-FR" sz="3200" b="1" i="1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fr-FR" sz="3200" b="1" i="1">
                            <a:solidFill>
                              <a:schemeClr val="tx2"/>
                            </a:solidFill>
                            <a:latin typeface="Cambria Math"/>
                          </a:rPr>
                          <m:t>−</m:t>
                        </m:r>
                        <m:r>
                          <a:rPr lang="fr-FR" sz="3200" b="1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𝟒</m:t>
                        </m:r>
                        <m:r>
                          <a:rPr lang="fr-FR" sz="3200" b="1" i="1">
                            <a:solidFill>
                              <a:schemeClr val="tx2"/>
                            </a:solidFill>
                            <a:latin typeface="Cambria Math"/>
                          </a:rPr>
                          <m:t>;</m:t>
                        </m:r>
                        <m:f>
                          <m:fPr>
                            <m:ctrlPr>
                              <a:rPr lang="fr-FR" sz="3200" b="1" i="1">
                                <a:solidFill>
                                  <a:schemeClr val="tx2"/>
                                </a:solidFill>
                                <a:latin typeface="Cambria Math"/>
                              </a:rPr>
                            </m:ctrlPr>
                          </m:fPr>
                          <m:num>
                            <m:r>
                              <a:rPr lang="fr-FR" sz="3200" b="1" i="1">
                                <a:solidFill>
                                  <a:schemeClr val="tx2"/>
                                </a:solidFill>
                                <a:latin typeface="Cambria Math"/>
                              </a:rPr>
                              <m:t>𝟓</m:t>
                            </m:r>
                          </m:num>
                          <m:den>
                            <m:r>
                              <a:rPr lang="fr-FR" sz="3200" b="1" i="1">
                                <a:solidFill>
                                  <a:schemeClr val="tx2"/>
                                </a:solidFill>
                                <a:latin typeface="Cambria Math"/>
                              </a:rPr>
                              <m:t>𝟐</m:t>
                            </m:r>
                          </m:den>
                        </m:f>
                      </m:e>
                    </m:d>
                  </m:oMath>
                </a14:m>
                <a:r>
                  <a:rPr lang="fr-FR" sz="3200" b="1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 </a:t>
                </a:r>
                <a:endParaRPr lang="fr-FR" sz="3200" b="1" dirty="0" smtClean="0">
                  <a:solidFill>
                    <a:schemeClr val="tx2"/>
                  </a:solidFill>
                  <a:latin typeface="Cambria" panose="02040503050406030204" pitchFamily="18" charset="0"/>
                </a:endParaRPr>
              </a:p>
              <a:p>
                <a:pPr algn="ctr"/>
                <a:r>
                  <a:rPr lang="fr-FR" sz="3200" b="1" dirty="0" smtClean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l’équation </a:t>
                </a:r>
                <a14:m>
                  <m:oMath xmlns:m="http://schemas.openxmlformats.org/officeDocument/2006/math">
                    <m:r>
                      <a:rPr lang="fr-FR" sz="3200" b="1" i="1">
                        <a:solidFill>
                          <a:schemeClr val="tx2"/>
                        </a:solidFill>
                        <a:latin typeface="Cambria Math"/>
                      </a:rPr>
                      <m:t>𝒇</m:t>
                    </m:r>
                    <m:r>
                      <a:rPr lang="fr-FR" sz="3200" b="1" i="1" smtClean="0">
                        <a:solidFill>
                          <a:schemeClr val="tx2"/>
                        </a:solidFill>
                        <a:latin typeface="Cambria Math"/>
                      </a:rPr>
                      <m:t>′</m:t>
                    </m:r>
                    <m:d>
                      <m:dPr>
                        <m:ctrlPr>
                          <a:rPr lang="fr-FR" sz="3200" b="1" i="1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fr-FR" sz="3200" b="1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𝒙</m:t>
                        </m:r>
                      </m:e>
                    </m:d>
                    <m:r>
                      <a:rPr lang="fr-FR" sz="3200" b="1" i="1">
                        <a:solidFill>
                          <a:schemeClr val="tx2"/>
                        </a:solidFill>
                        <a:latin typeface="Cambria Math"/>
                      </a:rPr>
                      <m:t>=</m:t>
                    </m:r>
                    <m:r>
                      <a:rPr lang="fr-FR" sz="3200" b="1" i="1">
                        <a:solidFill>
                          <a:schemeClr val="tx2"/>
                        </a:solidFill>
                        <a:latin typeface="Cambria Math"/>
                      </a:rPr>
                      <m:t>𝟎</m:t>
                    </m:r>
                    <m:r>
                      <a:rPr lang="fr-FR" sz="3200" b="1" i="1">
                        <a:solidFill>
                          <a:schemeClr val="tx2"/>
                        </a:solidFill>
                        <a:latin typeface="Cambria Math"/>
                      </a:rPr>
                      <m:t>.</m:t>
                    </m:r>
                  </m:oMath>
                </a14:m>
                <a:endParaRPr lang="fr-FR" sz="3200" b="1" dirty="0">
                  <a:solidFill>
                    <a:schemeClr val="tx2"/>
                  </a:solidFill>
                  <a:latin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8" name="ZoneTexte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63890" y="1916832"/>
                <a:ext cx="4278925" cy="1318181"/>
              </a:xfrm>
              <a:prstGeom prst="rect">
                <a:avLst/>
              </a:prstGeom>
              <a:blipFill rotWithShape="1">
                <a:blip r:embed="rId4"/>
                <a:stretch>
                  <a:fillRect l="-3134" b="-13825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995161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8</a:t>
            </a:r>
            <a: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/>
            </a:r>
            <a:b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1493520"/>
          </a:xfrm>
        </p:spPr>
        <p:txBody>
          <a:bodyPr/>
          <a:lstStyle/>
          <a:p>
            <a:pPr marL="0" indent="0" algn="ctr">
              <a:buNone/>
            </a:pPr>
            <a: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/>
            </a: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r>
              <a:rPr lang="fr-FR" sz="3200" dirty="0" smtClean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        </a:t>
            </a:r>
            <a:endParaRPr lang="fr-FR" sz="3200" dirty="0">
              <a:solidFill>
                <a:schemeClr val="tx2"/>
              </a:solidFill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050" y="1772816"/>
            <a:ext cx="4093840" cy="42400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9" name="ZoneTexte 8"/>
              <p:cNvSpPr txBox="1"/>
              <p:nvPr/>
            </p:nvSpPr>
            <p:spPr>
              <a:xfrm>
                <a:off x="679376" y="3695061"/>
                <a:ext cx="360040" cy="39555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fr-FR" b="0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𝐶</m:t>
                          </m:r>
                        </m:e>
                        <m:sub>
                          <m:r>
                            <a:rPr lang="fr-FR" b="0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𝑓</m:t>
                          </m:r>
                        </m:sub>
                      </m:sSub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9" name="ZoneTexte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9376" y="3695061"/>
                <a:ext cx="360040" cy="395558"/>
              </a:xfrm>
              <a:prstGeom prst="rect">
                <a:avLst/>
              </a:prstGeom>
              <a:blipFill rotWithShape="1">
                <a:blip r:embed="rId3"/>
                <a:stretch>
                  <a:fillRect r="-6667" b="-7692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ZoneTexte 6"/>
              <p:cNvSpPr txBox="1"/>
              <p:nvPr/>
            </p:nvSpPr>
            <p:spPr>
              <a:xfrm>
                <a:off x="4563890" y="1916832"/>
                <a:ext cx="4278925" cy="13181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3200" b="1" dirty="0" smtClean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Résoudre dans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fr-FR" sz="3200" b="1" i="1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fr-FR" sz="3200" b="1" i="1">
                            <a:solidFill>
                              <a:schemeClr val="tx2"/>
                            </a:solidFill>
                            <a:latin typeface="Cambria Math"/>
                          </a:rPr>
                          <m:t>−</m:t>
                        </m:r>
                        <m:r>
                          <a:rPr lang="fr-FR" sz="3200" b="1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𝟒</m:t>
                        </m:r>
                        <m:r>
                          <a:rPr lang="fr-FR" sz="3200" b="1" i="1">
                            <a:solidFill>
                              <a:schemeClr val="tx2"/>
                            </a:solidFill>
                            <a:latin typeface="Cambria Math"/>
                          </a:rPr>
                          <m:t>;</m:t>
                        </m:r>
                        <m:f>
                          <m:fPr>
                            <m:ctrlPr>
                              <a:rPr lang="fr-FR" sz="3200" b="1" i="1">
                                <a:solidFill>
                                  <a:schemeClr val="tx2"/>
                                </a:solidFill>
                                <a:latin typeface="Cambria Math"/>
                              </a:rPr>
                            </m:ctrlPr>
                          </m:fPr>
                          <m:num>
                            <m:r>
                              <a:rPr lang="fr-FR" sz="3200" b="1" i="1">
                                <a:solidFill>
                                  <a:schemeClr val="tx2"/>
                                </a:solidFill>
                                <a:latin typeface="Cambria Math"/>
                              </a:rPr>
                              <m:t>𝟓</m:t>
                            </m:r>
                          </m:num>
                          <m:den>
                            <m:r>
                              <a:rPr lang="fr-FR" sz="3200" b="1" i="1">
                                <a:solidFill>
                                  <a:schemeClr val="tx2"/>
                                </a:solidFill>
                                <a:latin typeface="Cambria Math"/>
                              </a:rPr>
                              <m:t>𝟐</m:t>
                            </m:r>
                          </m:den>
                        </m:f>
                      </m:e>
                    </m:d>
                  </m:oMath>
                </a14:m>
                <a:r>
                  <a:rPr lang="fr-FR" sz="3200" b="1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 </a:t>
                </a:r>
                <a:endParaRPr lang="fr-FR" sz="3200" b="1" dirty="0" smtClean="0">
                  <a:solidFill>
                    <a:schemeClr val="tx2"/>
                  </a:solidFill>
                  <a:latin typeface="Cambria" panose="02040503050406030204" pitchFamily="18" charset="0"/>
                </a:endParaRPr>
              </a:p>
              <a:p>
                <a:pPr algn="ctr"/>
                <a:r>
                  <a:rPr lang="fr-FR" sz="3200" b="1" dirty="0" smtClean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l’inéquation </a:t>
                </a:r>
                <a14:m>
                  <m:oMath xmlns:m="http://schemas.openxmlformats.org/officeDocument/2006/math">
                    <m:r>
                      <a:rPr lang="fr-FR" sz="3200" b="1" i="1">
                        <a:solidFill>
                          <a:schemeClr val="tx2"/>
                        </a:solidFill>
                        <a:latin typeface="Cambria Math"/>
                      </a:rPr>
                      <m:t>𝒇</m:t>
                    </m:r>
                    <m:d>
                      <m:dPr>
                        <m:ctrlPr>
                          <a:rPr lang="fr-FR" sz="3200" b="1" i="1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fr-FR" sz="3200" b="1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𝒙</m:t>
                        </m:r>
                      </m:e>
                    </m:d>
                    <m:r>
                      <a:rPr lang="fr-FR" sz="3200" b="1" i="1" smtClean="0">
                        <a:solidFill>
                          <a:schemeClr val="tx2"/>
                        </a:solidFill>
                        <a:latin typeface="Cambria Math"/>
                      </a:rPr>
                      <m:t>&gt;</m:t>
                    </m:r>
                    <m:r>
                      <a:rPr lang="fr-FR" sz="3200" b="1" i="1">
                        <a:solidFill>
                          <a:schemeClr val="tx2"/>
                        </a:solidFill>
                        <a:latin typeface="Cambria Math"/>
                      </a:rPr>
                      <m:t>𝟎</m:t>
                    </m:r>
                    <m:r>
                      <a:rPr lang="fr-FR" sz="3200" b="1" i="1">
                        <a:solidFill>
                          <a:schemeClr val="tx2"/>
                        </a:solidFill>
                        <a:latin typeface="Cambria Math"/>
                      </a:rPr>
                      <m:t>.</m:t>
                    </m:r>
                  </m:oMath>
                </a14:m>
                <a:endParaRPr lang="fr-FR" sz="3200" b="1" dirty="0">
                  <a:solidFill>
                    <a:schemeClr val="tx2"/>
                  </a:solidFill>
                  <a:latin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7" name="ZoneTexte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63890" y="1916832"/>
                <a:ext cx="4278925" cy="1318181"/>
              </a:xfrm>
              <a:prstGeom prst="rect">
                <a:avLst/>
              </a:prstGeom>
              <a:blipFill rotWithShape="1">
                <a:blip r:embed="rId4"/>
                <a:stretch>
                  <a:fillRect l="-3134" b="-13825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2319015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</a:t>
            </a:r>
            <a: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9</a:t>
            </a:r>
            <a:b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1493520"/>
          </a:xfrm>
        </p:spPr>
        <p:txBody>
          <a:bodyPr/>
          <a:lstStyle/>
          <a:p>
            <a:pPr marL="0" indent="0" algn="ctr">
              <a:buNone/>
            </a:pPr>
            <a: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/>
            </a: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r>
              <a:rPr lang="fr-FR" sz="3200" dirty="0" smtClean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        </a:t>
            </a:r>
            <a:endParaRPr lang="fr-FR" sz="3200" dirty="0">
              <a:solidFill>
                <a:schemeClr val="tx2"/>
              </a:solidFill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050" y="1772816"/>
            <a:ext cx="4093840" cy="42400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9" name="ZoneTexte 8"/>
              <p:cNvSpPr txBox="1"/>
              <p:nvPr/>
            </p:nvSpPr>
            <p:spPr>
              <a:xfrm>
                <a:off x="679376" y="3695061"/>
                <a:ext cx="360040" cy="39555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fr-FR" b="0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𝐶</m:t>
                          </m:r>
                        </m:e>
                        <m:sub>
                          <m:r>
                            <a:rPr lang="fr-FR" b="0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𝑓</m:t>
                          </m:r>
                        </m:sub>
                      </m:sSub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9" name="ZoneTexte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9376" y="3695061"/>
                <a:ext cx="360040" cy="395558"/>
              </a:xfrm>
              <a:prstGeom prst="rect">
                <a:avLst/>
              </a:prstGeom>
              <a:blipFill rotWithShape="1">
                <a:blip r:embed="rId3"/>
                <a:stretch>
                  <a:fillRect r="-6667" b="-7692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ZoneTexte 7"/>
              <p:cNvSpPr txBox="1"/>
              <p:nvPr/>
            </p:nvSpPr>
            <p:spPr>
              <a:xfrm>
                <a:off x="4563890" y="1916832"/>
                <a:ext cx="4472606" cy="13181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3200" b="1" dirty="0" smtClean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Résoudre dans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fr-FR" sz="3200" b="1" i="1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fr-FR" sz="3200" b="1" i="1">
                            <a:solidFill>
                              <a:schemeClr val="tx2"/>
                            </a:solidFill>
                            <a:latin typeface="Cambria Math"/>
                          </a:rPr>
                          <m:t>−</m:t>
                        </m:r>
                        <m:r>
                          <a:rPr lang="fr-FR" sz="3200" b="1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𝟒</m:t>
                        </m:r>
                        <m:r>
                          <a:rPr lang="fr-FR" sz="3200" b="1" i="1">
                            <a:solidFill>
                              <a:schemeClr val="tx2"/>
                            </a:solidFill>
                            <a:latin typeface="Cambria Math"/>
                          </a:rPr>
                          <m:t>;</m:t>
                        </m:r>
                        <m:f>
                          <m:fPr>
                            <m:ctrlPr>
                              <a:rPr lang="fr-FR" sz="3200" b="1" i="1">
                                <a:solidFill>
                                  <a:schemeClr val="tx2"/>
                                </a:solidFill>
                                <a:latin typeface="Cambria Math"/>
                              </a:rPr>
                            </m:ctrlPr>
                          </m:fPr>
                          <m:num>
                            <m:r>
                              <a:rPr lang="fr-FR" sz="3200" b="1" i="1">
                                <a:solidFill>
                                  <a:schemeClr val="tx2"/>
                                </a:solidFill>
                                <a:latin typeface="Cambria Math"/>
                              </a:rPr>
                              <m:t>𝟓</m:t>
                            </m:r>
                          </m:num>
                          <m:den>
                            <m:r>
                              <a:rPr lang="fr-FR" sz="3200" b="1" i="1">
                                <a:solidFill>
                                  <a:schemeClr val="tx2"/>
                                </a:solidFill>
                                <a:latin typeface="Cambria Math"/>
                              </a:rPr>
                              <m:t>𝟐</m:t>
                            </m:r>
                          </m:den>
                        </m:f>
                      </m:e>
                    </m:d>
                  </m:oMath>
                </a14:m>
                <a:r>
                  <a:rPr lang="fr-FR" sz="3200" b="1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 </a:t>
                </a:r>
                <a:endParaRPr lang="fr-FR" sz="3200" b="1" dirty="0" smtClean="0">
                  <a:solidFill>
                    <a:schemeClr val="tx2"/>
                  </a:solidFill>
                  <a:latin typeface="Cambria" panose="02040503050406030204" pitchFamily="18" charset="0"/>
                </a:endParaRPr>
              </a:p>
              <a:p>
                <a:pPr algn="ctr"/>
                <a:r>
                  <a:rPr lang="fr-FR" sz="3200" b="1" dirty="0" smtClean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l’inéquation </a:t>
                </a:r>
                <a14:m>
                  <m:oMath xmlns:m="http://schemas.openxmlformats.org/officeDocument/2006/math">
                    <m:r>
                      <a:rPr lang="fr-FR" sz="3200" b="1" i="1">
                        <a:solidFill>
                          <a:schemeClr val="tx2"/>
                        </a:solidFill>
                        <a:latin typeface="Cambria Math"/>
                      </a:rPr>
                      <m:t>𝒇</m:t>
                    </m:r>
                    <m:r>
                      <a:rPr lang="fr-FR" sz="3200" b="1" i="1" smtClean="0">
                        <a:solidFill>
                          <a:schemeClr val="tx2"/>
                        </a:solidFill>
                        <a:latin typeface="Cambria Math"/>
                      </a:rPr>
                      <m:t>′</m:t>
                    </m:r>
                    <m:d>
                      <m:dPr>
                        <m:ctrlPr>
                          <a:rPr lang="fr-FR" sz="3200" b="1" i="1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fr-FR" sz="3200" b="1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𝒙</m:t>
                        </m:r>
                      </m:e>
                    </m:d>
                    <m:r>
                      <a:rPr lang="fr-FR" sz="3200" b="1" i="1" smtClean="0">
                        <a:solidFill>
                          <a:schemeClr val="tx2"/>
                        </a:solidFill>
                        <a:latin typeface="Cambria Math"/>
                        <a:ea typeface="Cambria Math"/>
                      </a:rPr>
                      <m:t>≤</m:t>
                    </m:r>
                    <m:r>
                      <a:rPr lang="fr-FR" sz="3200" b="1" i="1">
                        <a:solidFill>
                          <a:schemeClr val="tx2"/>
                        </a:solidFill>
                        <a:latin typeface="Cambria Math"/>
                      </a:rPr>
                      <m:t>𝟎</m:t>
                    </m:r>
                    <m:r>
                      <a:rPr lang="fr-FR" sz="3200" b="1" i="1">
                        <a:solidFill>
                          <a:schemeClr val="tx2"/>
                        </a:solidFill>
                        <a:latin typeface="Cambria Math"/>
                      </a:rPr>
                      <m:t>.</m:t>
                    </m:r>
                  </m:oMath>
                </a14:m>
                <a:endParaRPr lang="fr-FR" sz="3200" b="1" dirty="0">
                  <a:solidFill>
                    <a:schemeClr val="tx2"/>
                  </a:solidFill>
                  <a:latin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8" name="ZoneTexte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63890" y="1916832"/>
                <a:ext cx="4472606" cy="1318181"/>
              </a:xfrm>
              <a:prstGeom prst="rect">
                <a:avLst/>
              </a:prstGeom>
              <a:blipFill rotWithShape="1">
                <a:blip r:embed="rId4"/>
                <a:stretch>
                  <a:fillRect l="-1637" b="-13825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549382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</a:t>
            </a:r>
            <a: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10</a:t>
            </a:r>
            <a:b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1493520"/>
          </a:xfrm>
        </p:spPr>
        <p:txBody>
          <a:bodyPr/>
          <a:lstStyle/>
          <a:p>
            <a:pPr marL="0" indent="0" algn="ctr">
              <a:buNone/>
            </a:pPr>
            <a: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/>
            </a: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r>
              <a:rPr lang="fr-FR" sz="3200" dirty="0" smtClean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        </a:t>
            </a:r>
            <a:endParaRPr lang="fr-FR" sz="3200" dirty="0">
              <a:solidFill>
                <a:schemeClr val="tx2"/>
              </a:solidFill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050" y="1772816"/>
            <a:ext cx="4093840" cy="42400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9" name="ZoneTexte 8"/>
              <p:cNvSpPr txBox="1"/>
              <p:nvPr/>
            </p:nvSpPr>
            <p:spPr>
              <a:xfrm>
                <a:off x="679376" y="3695061"/>
                <a:ext cx="360040" cy="39555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fr-FR" b="0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𝐶</m:t>
                          </m:r>
                        </m:e>
                        <m:sub>
                          <m:r>
                            <a:rPr lang="fr-FR" b="0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𝑓</m:t>
                          </m:r>
                        </m:sub>
                      </m:sSub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9" name="ZoneTexte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9376" y="3695061"/>
                <a:ext cx="360040" cy="395558"/>
              </a:xfrm>
              <a:prstGeom prst="rect">
                <a:avLst/>
              </a:prstGeom>
              <a:blipFill rotWithShape="1">
                <a:blip r:embed="rId3"/>
                <a:stretch>
                  <a:fillRect r="-6667" b="-7692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ZoneTexte 6"/>
              <p:cNvSpPr txBox="1"/>
              <p:nvPr/>
            </p:nvSpPr>
            <p:spPr>
              <a:xfrm>
                <a:off x="4563890" y="1700808"/>
                <a:ext cx="4328590" cy="23030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3200" b="1" dirty="0" smtClean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Déterminer l’ensemble des réels </a:t>
                </a:r>
                <a14:m>
                  <m:oMath xmlns:m="http://schemas.openxmlformats.org/officeDocument/2006/math">
                    <m:r>
                      <a:rPr lang="fr-FR" sz="3200" b="1" i="1">
                        <a:solidFill>
                          <a:schemeClr val="tx2"/>
                        </a:solidFill>
                        <a:latin typeface="Cambria Math"/>
                      </a:rPr>
                      <m:t>𝒙</m:t>
                    </m:r>
                  </m:oMath>
                </a14:m>
                <a:r>
                  <a:rPr lang="fr-FR" sz="3200" b="1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 de 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fr-FR" sz="3200" b="1" i="1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fr-FR" sz="3200" b="1" i="1">
                            <a:solidFill>
                              <a:schemeClr val="tx2"/>
                            </a:solidFill>
                            <a:latin typeface="Cambria Math"/>
                          </a:rPr>
                          <m:t>−</m:t>
                        </m:r>
                        <m:r>
                          <a:rPr lang="fr-FR" sz="3200" b="1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𝟒</m:t>
                        </m:r>
                        <m:r>
                          <a:rPr lang="fr-FR" sz="3200" b="1" i="1">
                            <a:solidFill>
                              <a:schemeClr val="tx2"/>
                            </a:solidFill>
                            <a:latin typeface="Cambria Math"/>
                          </a:rPr>
                          <m:t>;</m:t>
                        </m:r>
                        <m:f>
                          <m:fPr>
                            <m:ctrlPr>
                              <a:rPr lang="fr-FR" sz="3200" b="1" i="1">
                                <a:solidFill>
                                  <a:schemeClr val="tx2"/>
                                </a:solidFill>
                                <a:latin typeface="Cambria Math"/>
                              </a:rPr>
                            </m:ctrlPr>
                          </m:fPr>
                          <m:num>
                            <m:r>
                              <a:rPr lang="fr-FR" sz="3200" b="1" i="1">
                                <a:solidFill>
                                  <a:schemeClr val="tx2"/>
                                </a:solidFill>
                                <a:latin typeface="Cambria Math"/>
                              </a:rPr>
                              <m:t>𝟓</m:t>
                            </m:r>
                          </m:num>
                          <m:den>
                            <m:r>
                              <a:rPr lang="fr-FR" sz="3200" b="1" i="1">
                                <a:solidFill>
                                  <a:schemeClr val="tx2"/>
                                </a:solidFill>
                                <a:latin typeface="Cambria Math"/>
                              </a:rPr>
                              <m:t>𝟐</m:t>
                            </m:r>
                          </m:den>
                        </m:f>
                      </m:e>
                    </m:d>
                  </m:oMath>
                </a14:m>
                <a:r>
                  <a:rPr lang="fr-FR" sz="3200" b="1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 tels que </a:t>
                </a:r>
                <a14:m>
                  <m:oMath xmlns:m="http://schemas.openxmlformats.org/officeDocument/2006/math">
                    <m:r>
                      <a:rPr lang="fr-FR" sz="3200" b="1" i="1">
                        <a:solidFill>
                          <a:schemeClr val="tx2"/>
                        </a:solidFill>
                        <a:latin typeface="Cambria Math"/>
                      </a:rPr>
                      <m:t>𝒇</m:t>
                    </m:r>
                    <m:r>
                      <a:rPr lang="fr-FR" sz="3200" b="1" i="1">
                        <a:solidFill>
                          <a:schemeClr val="tx2"/>
                        </a:solidFill>
                        <a:latin typeface="Cambria Math"/>
                      </a:rPr>
                      <m:t>(</m:t>
                    </m:r>
                    <m:r>
                      <a:rPr lang="fr-FR" sz="3200" b="1" i="1">
                        <a:solidFill>
                          <a:schemeClr val="tx2"/>
                        </a:solidFill>
                        <a:latin typeface="Cambria Math"/>
                      </a:rPr>
                      <m:t>𝒙</m:t>
                    </m:r>
                    <m:r>
                      <a:rPr lang="fr-FR" sz="3200" b="1" i="1">
                        <a:solidFill>
                          <a:schemeClr val="tx2"/>
                        </a:solidFill>
                        <a:latin typeface="Cambria Math"/>
                      </a:rPr>
                      <m:t>)≤</m:t>
                    </m:r>
                    <m:r>
                      <a:rPr lang="fr-FR" sz="3200" b="1" i="1">
                        <a:solidFill>
                          <a:schemeClr val="tx2"/>
                        </a:solidFill>
                        <a:latin typeface="Cambria Math"/>
                        <a:ea typeface="Cambria Math"/>
                      </a:rPr>
                      <m:t>𝟎</m:t>
                    </m:r>
                  </m:oMath>
                </a14:m>
                <a:r>
                  <a:rPr lang="fr-FR" sz="3200" b="1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 et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fr-FR" sz="3200" b="1" i="1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fr-FR" sz="3200" b="1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𝒇</m:t>
                        </m:r>
                      </m:e>
                      <m:sup>
                        <m:r>
                          <a:rPr lang="fr-FR" sz="3200" b="1" i="1">
                            <a:solidFill>
                              <a:schemeClr val="tx2"/>
                            </a:solidFill>
                            <a:latin typeface="Cambria Math"/>
                          </a:rPr>
                          <m:t>′</m:t>
                        </m:r>
                      </m:sup>
                    </m:sSup>
                    <m:d>
                      <m:dPr>
                        <m:ctrlPr>
                          <a:rPr lang="fr-FR" sz="3200" b="1" i="1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fr-FR" sz="3200" b="1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𝒙</m:t>
                        </m:r>
                      </m:e>
                    </m:d>
                    <m:r>
                      <a:rPr lang="fr-FR" sz="3200" b="1" i="1">
                        <a:solidFill>
                          <a:schemeClr val="tx2"/>
                        </a:solidFill>
                        <a:latin typeface="Cambria Math"/>
                      </a:rPr>
                      <m:t>&gt;</m:t>
                    </m:r>
                    <m:r>
                      <a:rPr lang="fr-FR" sz="3200" b="1" i="1">
                        <a:solidFill>
                          <a:schemeClr val="tx2"/>
                        </a:solidFill>
                        <a:latin typeface="Cambria Math"/>
                      </a:rPr>
                      <m:t>𝟎</m:t>
                    </m:r>
                    <m:r>
                      <a:rPr lang="fr-FR" sz="3200" b="1" i="1">
                        <a:solidFill>
                          <a:schemeClr val="tx2"/>
                        </a:solidFill>
                        <a:latin typeface="Cambria Math"/>
                      </a:rPr>
                      <m:t>.</m:t>
                    </m:r>
                  </m:oMath>
                </a14:m>
                <a:endParaRPr lang="fr-FR" sz="3200" b="1" dirty="0">
                  <a:solidFill>
                    <a:schemeClr val="tx2"/>
                  </a:solidFill>
                  <a:latin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7" name="ZoneTexte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63890" y="1700808"/>
                <a:ext cx="4328590" cy="2303066"/>
              </a:xfrm>
              <a:prstGeom prst="rect">
                <a:avLst/>
              </a:prstGeom>
              <a:blipFill rotWithShape="1">
                <a:blip r:embed="rId4"/>
                <a:stretch>
                  <a:fillRect l="-3239" t="-3439" b="-7672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1298911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fr-FR" sz="8900" dirty="0" smtClean="0"/>
              <a:t>Correction</a:t>
            </a:r>
            <a:endParaRPr lang="fr-FR" dirty="0"/>
          </a:p>
        </p:txBody>
      </p:sp>
      <p:sp>
        <p:nvSpPr>
          <p:cNvPr id="5" name="Sous-titre 2"/>
          <p:cNvSpPr>
            <a:spLocks noGrp="1"/>
          </p:cNvSpPr>
          <p:nvPr>
            <p:ph type="subTitle" idx="1"/>
          </p:nvPr>
        </p:nvSpPr>
        <p:spPr>
          <a:xfrm>
            <a:off x="533400" y="4124672"/>
            <a:ext cx="7854696" cy="1752600"/>
          </a:xfrm>
        </p:spPr>
        <p:txBody>
          <a:bodyPr anchor="ctr"/>
          <a:lstStyle/>
          <a:p>
            <a:pPr algn="ctr"/>
            <a:r>
              <a:rPr lang="fr-FR" dirty="0" smtClean="0">
                <a:latin typeface="+mj-lt"/>
              </a:rPr>
              <a:t>Activités mentales et automatismes en classe de première</a:t>
            </a:r>
          </a:p>
          <a:p>
            <a:pPr algn="ctr"/>
            <a:r>
              <a:rPr lang="fr-FR" dirty="0" smtClean="0">
                <a:latin typeface="+mj-lt"/>
              </a:rPr>
              <a:t>- IREM de Clermont-Ferrand -</a:t>
            </a:r>
            <a:endParaRPr lang="fr-FR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202337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</a:t>
            </a:r>
            <a: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1</a:t>
            </a:r>
            <a:b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1493520"/>
          </a:xfrm>
        </p:spPr>
        <p:txBody>
          <a:bodyPr/>
          <a:lstStyle/>
          <a:p>
            <a:pPr marL="0" indent="0" algn="ctr">
              <a:buNone/>
            </a:pPr>
            <a: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/>
            </a: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r>
              <a:rPr lang="fr-FR" sz="3200" dirty="0" smtClean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        </a:t>
            </a:r>
            <a:endParaRPr lang="fr-FR" sz="3200" dirty="0">
              <a:solidFill>
                <a:schemeClr val="tx2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ZoneTexte 6"/>
              <p:cNvSpPr txBox="1"/>
              <p:nvPr/>
            </p:nvSpPr>
            <p:spPr>
              <a:xfrm>
                <a:off x="4283968" y="1916832"/>
                <a:ext cx="455884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800" b="1" dirty="0" smtClean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Déterminer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fr-FR" sz="2800" b="1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fr-FR" sz="2800" b="1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𝒇</m:t>
                        </m:r>
                      </m:e>
                      <m:sup>
                        <m:r>
                          <a:rPr lang="fr-FR" sz="2800" b="1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′</m:t>
                        </m:r>
                      </m:sup>
                    </m:sSup>
                    <m:d>
                      <m:dPr>
                        <m:ctrlPr>
                          <a:rPr lang="fr-FR" sz="2800" b="1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fr-FR" sz="2800" b="1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𝟑</m:t>
                        </m:r>
                      </m:e>
                    </m:d>
                    <m:r>
                      <a:rPr lang="fr-FR" sz="2800" b="1" i="1" smtClean="0">
                        <a:solidFill>
                          <a:schemeClr val="tx2"/>
                        </a:solidFill>
                        <a:latin typeface="Cambria Math"/>
                      </a:rPr>
                      <m:t>.</m:t>
                    </m:r>
                  </m:oMath>
                </a14:m>
                <a:endParaRPr lang="fr-FR" sz="2800" b="1" dirty="0">
                  <a:solidFill>
                    <a:schemeClr val="tx2"/>
                  </a:solidFill>
                  <a:latin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7" name="ZoneTexte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83968" y="1916832"/>
                <a:ext cx="4558847" cy="523220"/>
              </a:xfrm>
              <a:prstGeom prst="rect">
                <a:avLst/>
              </a:prstGeom>
              <a:blipFill rotWithShape="1">
                <a:blip r:embed="rId3"/>
                <a:stretch>
                  <a:fillRect t="-11628" b="-31395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Explosion 1 8"/>
              <p:cNvSpPr/>
              <p:nvPr/>
            </p:nvSpPr>
            <p:spPr>
              <a:xfrm>
                <a:off x="4583171" y="2852936"/>
                <a:ext cx="3960440" cy="2736304"/>
              </a:xfrm>
              <a:prstGeom prst="irregularSeal1">
                <a:avLst/>
              </a:prstGeom>
              <a:gradFill>
                <a:gsLst>
                  <a:gs pos="22000">
                    <a:schemeClr val="tx2">
                      <a:lumMod val="40000"/>
                      <a:lumOff val="60000"/>
                    </a:schemeClr>
                  </a:gs>
                  <a:gs pos="0">
                    <a:schemeClr val="tx2">
                      <a:lumMod val="60000"/>
                      <a:lumOff val="40000"/>
                    </a:schemeClr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</a:gsLst>
                <a:lin ang="5400000" scaled="0"/>
              </a:gradFill>
              <a:ln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fr-FR" sz="28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fr-FR" sz="28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𝑓</m:t>
                          </m:r>
                        </m:e>
                        <m:sup>
                          <m:r>
                            <a:rPr lang="fr-FR" sz="28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′</m:t>
                          </m:r>
                        </m:sup>
                      </m:sSup>
                      <m:d>
                        <m:dPr>
                          <m:ctrlPr>
                            <a:rPr lang="fr-FR" sz="28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fr-FR" sz="28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3</m:t>
                          </m:r>
                        </m:e>
                      </m:d>
                      <m:r>
                        <a:rPr lang="fr-FR" sz="2800" b="0" i="1" smtClean="0">
                          <a:solidFill>
                            <a:schemeClr val="tx1"/>
                          </a:solidFill>
                          <a:latin typeface="Cambria Math"/>
                        </a:rPr>
                        <m:t>=0</m:t>
                      </m:r>
                    </m:oMath>
                  </m:oMathPara>
                </a14:m>
                <a:endParaRPr lang="fr-FR" sz="28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9" name="Explosion 1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83171" y="2852936"/>
                <a:ext cx="3960440" cy="2736304"/>
              </a:xfrm>
              <a:prstGeom prst="irregularSeal1">
                <a:avLst/>
              </a:prstGeom>
              <a:blipFill rotWithShape="1">
                <a:blip r:embed="rId6"/>
                <a:stretch>
                  <a:fillRect/>
                </a:stretch>
              </a:blipFill>
              <a:ln>
                <a:solidFill>
                  <a:srgbClr val="002060"/>
                </a:solidFill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5475" y="1528882"/>
            <a:ext cx="3259510" cy="4752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8" name="ZoneTexte 7"/>
              <p:cNvSpPr txBox="1"/>
              <p:nvPr/>
            </p:nvSpPr>
            <p:spPr>
              <a:xfrm>
                <a:off x="1063899" y="3530780"/>
                <a:ext cx="360040" cy="39555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fr-FR" b="0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𝐶</m:t>
                          </m:r>
                        </m:e>
                        <m:sub>
                          <m:r>
                            <a:rPr lang="fr-FR" b="0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𝑓</m:t>
                          </m:r>
                        </m:sub>
                      </m:sSub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8" name="ZoneTexte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63899" y="3530780"/>
                <a:ext cx="360040" cy="395558"/>
              </a:xfrm>
              <a:prstGeom prst="rect">
                <a:avLst/>
              </a:prstGeom>
              <a:blipFill rotWithShape="1">
                <a:blip r:embed="rId8"/>
                <a:stretch>
                  <a:fillRect r="-6780" b="-7692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43376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</a:t>
            </a:r>
            <a: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2</a:t>
            </a:r>
            <a:b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1493520"/>
          </a:xfrm>
        </p:spPr>
        <p:txBody>
          <a:bodyPr/>
          <a:lstStyle/>
          <a:p>
            <a:pPr marL="0" indent="0" algn="ctr">
              <a:buNone/>
            </a:pPr>
            <a: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/>
            </a: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r>
              <a:rPr lang="fr-FR" sz="3200" dirty="0" smtClean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        </a:t>
            </a:r>
            <a:endParaRPr lang="fr-FR" sz="3200" dirty="0">
              <a:solidFill>
                <a:schemeClr val="tx2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ZoneTexte 6"/>
              <p:cNvSpPr txBox="1"/>
              <p:nvPr/>
            </p:nvSpPr>
            <p:spPr>
              <a:xfrm>
                <a:off x="4283968" y="1916832"/>
                <a:ext cx="455884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800" b="1" dirty="0" smtClean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Déterminer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fr-FR" sz="2800" b="1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fr-FR" sz="2800" b="1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𝒇</m:t>
                        </m:r>
                      </m:e>
                      <m:sup>
                        <m:r>
                          <a:rPr lang="fr-FR" sz="2800" b="1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′</m:t>
                        </m:r>
                      </m:sup>
                    </m:sSup>
                    <m:d>
                      <m:dPr>
                        <m:ctrlPr>
                          <a:rPr lang="fr-FR" sz="2800" b="1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fr-FR" sz="2800" b="1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𝟎</m:t>
                        </m:r>
                      </m:e>
                    </m:d>
                    <m:r>
                      <a:rPr lang="fr-FR" sz="2800" b="1" i="1" smtClean="0">
                        <a:solidFill>
                          <a:schemeClr val="tx2"/>
                        </a:solidFill>
                        <a:latin typeface="Cambria Math"/>
                      </a:rPr>
                      <m:t>.</m:t>
                    </m:r>
                  </m:oMath>
                </a14:m>
                <a:endParaRPr lang="fr-FR" sz="2800" b="1" dirty="0">
                  <a:solidFill>
                    <a:schemeClr val="tx2"/>
                  </a:solidFill>
                  <a:latin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7" name="ZoneTexte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83968" y="1916832"/>
                <a:ext cx="4558847" cy="523220"/>
              </a:xfrm>
              <a:prstGeom prst="rect">
                <a:avLst/>
              </a:prstGeom>
              <a:blipFill rotWithShape="1">
                <a:blip r:embed="rId2"/>
                <a:stretch>
                  <a:fillRect t="-11628" b="-31395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Explosion 1 8"/>
              <p:cNvSpPr/>
              <p:nvPr/>
            </p:nvSpPr>
            <p:spPr>
              <a:xfrm>
                <a:off x="4583171" y="2852936"/>
                <a:ext cx="3960440" cy="2736304"/>
              </a:xfrm>
              <a:prstGeom prst="irregularSeal1">
                <a:avLst/>
              </a:prstGeom>
              <a:gradFill>
                <a:gsLst>
                  <a:gs pos="22000">
                    <a:schemeClr val="tx2">
                      <a:lumMod val="40000"/>
                      <a:lumOff val="60000"/>
                    </a:schemeClr>
                  </a:gs>
                  <a:gs pos="0">
                    <a:schemeClr val="tx2">
                      <a:lumMod val="60000"/>
                      <a:lumOff val="40000"/>
                    </a:schemeClr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</a:gsLst>
                <a:lin ang="5400000" scaled="0"/>
              </a:gradFill>
              <a:ln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fr-FR" sz="28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fr-FR" sz="28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𝑓</m:t>
                          </m:r>
                        </m:e>
                        <m:sup>
                          <m:r>
                            <a:rPr lang="fr-FR" sz="28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′</m:t>
                          </m:r>
                        </m:sup>
                      </m:sSup>
                      <m:d>
                        <m:dPr>
                          <m:ctrlPr>
                            <a:rPr lang="fr-FR" sz="28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fr-FR" sz="28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0</m:t>
                          </m:r>
                        </m:e>
                      </m:d>
                      <m:r>
                        <a:rPr lang="fr-FR" sz="2800" b="0" i="1" smtClean="0">
                          <a:solidFill>
                            <a:schemeClr val="tx1"/>
                          </a:solidFill>
                          <a:latin typeface="Cambria Math"/>
                        </a:rPr>
                        <m:t>=−3</m:t>
                      </m:r>
                    </m:oMath>
                  </m:oMathPara>
                </a14:m>
                <a:endParaRPr lang="fr-FR" sz="28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9" name="Explosion 1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83171" y="2852936"/>
                <a:ext cx="3960440" cy="2736304"/>
              </a:xfrm>
              <a:prstGeom prst="irregularSeal1">
                <a:avLst/>
              </a:prstGeom>
              <a:blipFill rotWithShape="1">
                <a:blip r:embed="rId3"/>
                <a:stretch>
                  <a:fillRect/>
                </a:stretch>
              </a:blipFill>
              <a:ln>
                <a:solidFill>
                  <a:srgbClr val="002060"/>
                </a:solidFill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5475" y="1528882"/>
            <a:ext cx="3259510" cy="4752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8" name="ZoneTexte 7"/>
              <p:cNvSpPr txBox="1"/>
              <p:nvPr/>
            </p:nvSpPr>
            <p:spPr>
              <a:xfrm>
                <a:off x="1063899" y="3530780"/>
                <a:ext cx="360040" cy="39555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fr-FR" b="0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𝐶</m:t>
                          </m:r>
                        </m:e>
                        <m:sub>
                          <m:r>
                            <a:rPr lang="fr-FR" b="0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𝑓</m:t>
                          </m:r>
                        </m:sub>
                      </m:sSub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8" name="ZoneTexte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63899" y="3530780"/>
                <a:ext cx="360040" cy="395558"/>
              </a:xfrm>
              <a:prstGeom prst="rect">
                <a:avLst/>
              </a:prstGeom>
              <a:blipFill rotWithShape="1">
                <a:blip r:embed="rId8"/>
                <a:stretch>
                  <a:fillRect r="-6780" b="-7692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1" name="Connecteur droit avec flèche 10"/>
          <p:cNvCxnSpPr/>
          <p:nvPr/>
        </p:nvCxnSpPr>
        <p:spPr>
          <a:xfrm flipV="1">
            <a:off x="2331468" y="2440052"/>
            <a:ext cx="393762" cy="1652"/>
          </a:xfrm>
          <a:prstGeom prst="straightConnector1">
            <a:avLst/>
          </a:prstGeom>
          <a:ln w="2222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necteur droit avec flèche 11"/>
          <p:cNvCxnSpPr/>
          <p:nvPr/>
        </p:nvCxnSpPr>
        <p:spPr>
          <a:xfrm>
            <a:off x="2725230" y="2484000"/>
            <a:ext cx="0" cy="1116000"/>
          </a:xfrm>
          <a:prstGeom prst="straightConnector1">
            <a:avLst/>
          </a:prstGeom>
          <a:ln w="2222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69130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</a:t>
            </a:r>
            <a: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3</a:t>
            </a:r>
            <a:b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1493520"/>
          </a:xfrm>
        </p:spPr>
        <p:txBody>
          <a:bodyPr/>
          <a:lstStyle/>
          <a:p>
            <a:pPr marL="0" indent="0" algn="ctr">
              <a:buNone/>
            </a:pPr>
            <a: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/>
            </a: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r>
              <a:rPr lang="fr-FR" sz="3200" dirty="0" smtClean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        </a:t>
            </a:r>
            <a:endParaRPr lang="fr-FR" sz="3200" dirty="0">
              <a:solidFill>
                <a:schemeClr val="tx2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Explosion 1 8"/>
              <p:cNvSpPr/>
              <p:nvPr/>
            </p:nvSpPr>
            <p:spPr>
              <a:xfrm>
                <a:off x="4583171" y="2852936"/>
                <a:ext cx="3960440" cy="2736304"/>
              </a:xfrm>
              <a:prstGeom prst="irregularSeal1">
                <a:avLst/>
              </a:prstGeom>
              <a:gradFill>
                <a:gsLst>
                  <a:gs pos="22000">
                    <a:schemeClr val="tx2">
                      <a:lumMod val="40000"/>
                      <a:lumOff val="60000"/>
                    </a:schemeClr>
                  </a:gs>
                  <a:gs pos="0">
                    <a:schemeClr val="tx2">
                      <a:lumMod val="60000"/>
                      <a:lumOff val="40000"/>
                    </a:schemeClr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</a:gsLst>
                <a:lin ang="5400000" scaled="0"/>
              </a:gradFill>
              <a:ln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2800" i="1">
                          <a:solidFill>
                            <a:schemeClr val="tx1"/>
                          </a:solidFill>
                          <a:latin typeface="Cambria Math"/>
                        </a:rPr>
                        <m:t>𝑦</m:t>
                      </m:r>
                      <m:r>
                        <a:rPr lang="fr-FR" sz="2800" i="1">
                          <a:solidFill>
                            <a:schemeClr val="tx1"/>
                          </a:solidFill>
                          <a:latin typeface="Cambria Math"/>
                        </a:rPr>
                        <m:t>=−3</m:t>
                      </m:r>
                      <m:r>
                        <a:rPr lang="fr-FR" sz="2800" i="1">
                          <a:solidFill>
                            <a:schemeClr val="tx1"/>
                          </a:solidFill>
                          <a:latin typeface="Cambria Math"/>
                        </a:rPr>
                        <m:t>𝑥</m:t>
                      </m:r>
                      <m:r>
                        <a:rPr lang="fr-FR" sz="2800" i="1">
                          <a:solidFill>
                            <a:schemeClr val="tx1"/>
                          </a:solidFill>
                          <a:latin typeface="Cambria Math"/>
                        </a:rPr>
                        <m:t>+1</m:t>
                      </m:r>
                    </m:oMath>
                  </m:oMathPara>
                </a14:m>
                <a:endParaRPr lang="fr-FR" sz="28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9" name="Explosion 1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83171" y="2852936"/>
                <a:ext cx="3960440" cy="2736304"/>
              </a:xfrm>
              <a:prstGeom prst="irregularSeal1">
                <a:avLst/>
              </a:prstGeom>
              <a:blipFill rotWithShape="1">
                <a:blip r:embed="rId2"/>
                <a:stretch>
                  <a:fillRect/>
                </a:stretch>
              </a:blipFill>
              <a:ln>
                <a:solidFill>
                  <a:srgbClr val="002060"/>
                </a:solidFill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5475" y="1528882"/>
            <a:ext cx="3259510" cy="4752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8" name="ZoneTexte 7"/>
              <p:cNvSpPr txBox="1"/>
              <p:nvPr/>
            </p:nvSpPr>
            <p:spPr>
              <a:xfrm>
                <a:off x="1063899" y="3530780"/>
                <a:ext cx="360040" cy="39555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fr-FR" b="0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𝐶</m:t>
                          </m:r>
                        </m:e>
                        <m:sub>
                          <m:r>
                            <a:rPr lang="fr-FR" b="0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𝑓</m:t>
                          </m:r>
                        </m:sub>
                      </m:sSub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8" name="ZoneTexte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63899" y="3530780"/>
                <a:ext cx="360040" cy="395558"/>
              </a:xfrm>
              <a:prstGeom prst="rect">
                <a:avLst/>
              </a:prstGeom>
              <a:blipFill rotWithShape="1">
                <a:blip r:embed="rId8"/>
                <a:stretch>
                  <a:fillRect r="-6780" b="-7692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ZoneTexte 10"/>
              <p:cNvSpPr txBox="1"/>
              <p:nvPr/>
            </p:nvSpPr>
            <p:spPr>
              <a:xfrm>
                <a:off x="4375001" y="1556792"/>
                <a:ext cx="4558847" cy="142584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800" b="1" dirty="0" smtClean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Déterminer une équation de la tangente à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r-FR" sz="2800" b="1" i="1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fr-FR" sz="2800" b="1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𝑪</m:t>
                        </m:r>
                      </m:e>
                      <m:sub>
                        <m:r>
                          <a:rPr lang="fr-FR" sz="2800" b="1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𝒇</m:t>
                        </m:r>
                      </m:sub>
                    </m:sSub>
                  </m:oMath>
                </a14:m>
                <a:r>
                  <a:rPr lang="fr-FR" sz="2800" b="1" dirty="0" smtClean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 au point d’abscisse </a:t>
                </a:r>
                <a14:m>
                  <m:oMath xmlns:m="http://schemas.openxmlformats.org/officeDocument/2006/math">
                    <m:r>
                      <a:rPr lang="fr-FR" sz="2800" b="1" i="0" smtClean="0">
                        <a:solidFill>
                          <a:schemeClr val="tx2"/>
                        </a:solidFill>
                        <a:latin typeface="Cambria Math"/>
                      </a:rPr>
                      <m:t>𝟎</m:t>
                    </m:r>
                    <m:r>
                      <a:rPr lang="fr-FR" sz="2800" b="1" i="1">
                        <a:solidFill>
                          <a:schemeClr val="tx2"/>
                        </a:solidFill>
                        <a:latin typeface="Cambria Math"/>
                      </a:rPr>
                      <m:t>.</m:t>
                    </m:r>
                  </m:oMath>
                </a14:m>
                <a:endParaRPr lang="fr-FR" sz="2800" b="1" dirty="0">
                  <a:solidFill>
                    <a:schemeClr val="tx2"/>
                  </a:solidFill>
                  <a:latin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11" name="ZoneTexte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75001" y="1556792"/>
                <a:ext cx="4558847" cy="1425840"/>
              </a:xfrm>
              <a:prstGeom prst="rect">
                <a:avLst/>
              </a:prstGeom>
              <a:blipFill rotWithShape="1">
                <a:blip r:embed="rId9"/>
                <a:stretch>
                  <a:fillRect l="-134" t="-4274" r="-1872" b="-10684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2" name="Connecteur droit 11"/>
          <p:cNvCxnSpPr/>
          <p:nvPr/>
        </p:nvCxnSpPr>
        <p:spPr>
          <a:xfrm>
            <a:off x="2051720" y="1528882"/>
            <a:ext cx="1584176" cy="4752528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66193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16000"/>
          </a:xfrm>
        </p:spPr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</a:t>
            </a:r>
            <a: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4</a:t>
            </a:r>
            <a:b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1493520"/>
          </a:xfrm>
        </p:spPr>
        <p:txBody>
          <a:bodyPr/>
          <a:lstStyle/>
          <a:p>
            <a:pPr marL="0" indent="0" algn="ctr">
              <a:buNone/>
            </a:pPr>
            <a: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/>
            </a: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r>
              <a:rPr lang="fr-FR" sz="3200" dirty="0" smtClean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        </a:t>
            </a:r>
            <a:endParaRPr lang="fr-FR" sz="3200" dirty="0">
              <a:solidFill>
                <a:schemeClr val="tx2"/>
              </a:solidFill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5475" y="1528882"/>
            <a:ext cx="3259510" cy="4752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8" name="ZoneTexte 7"/>
              <p:cNvSpPr txBox="1"/>
              <p:nvPr/>
            </p:nvSpPr>
            <p:spPr>
              <a:xfrm>
                <a:off x="1063899" y="3530780"/>
                <a:ext cx="360040" cy="39555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fr-FR" b="0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𝐶</m:t>
                          </m:r>
                        </m:e>
                        <m:sub>
                          <m:r>
                            <a:rPr lang="fr-FR" b="0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𝑓</m:t>
                          </m:r>
                        </m:sub>
                      </m:sSub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8" name="ZoneTexte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63899" y="3530780"/>
                <a:ext cx="360040" cy="395558"/>
              </a:xfrm>
              <a:prstGeom prst="rect">
                <a:avLst/>
              </a:prstGeom>
              <a:blipFill rotWithShape="1">
                <a:blip r:embed="rId8"/>
                <a:stretch>
                  <a:fillRect r="-6780" b="-7692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ZoneTexte 12"/>
              <p:cNvSpPr txBox="1"/>
              <p:nvPr/>
            </p:nvSpPr>
            <p:spPr>
              <a:xfrm>
                <a:off x="4283968" y="1916832"/>
                <a:ext cx="4558847" cy="9541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800" b="1" dirty="0" smtClean="0">
                    <a:solidFill>
                      <a:schemeClr val="tx2"/>
                    </a:solidFill>
                  </a:rPr>
                  <a:t>Résoudre dans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fr-FR" sz="2800" b="1" i="1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fr-FR" sz="2800" b="1" i="1">
                            <a:solidFill>
                              <a:schemeClr val="tx2"/>
                            </a:solidFill>
                            <a:latin typeface="Cambria Math"/>
                          </a:rPr>
                          <m:t>−</m:t>
                        </m:r>
                        <m:r>
                          <a:rPr lang="fr-FR" sz="2800" b="1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𝟑</m:t>
                        </m:r>
                        <m:r>
                          <a:rPr lang="fr-FR" sz="2800" b="1" i="1">
                            <a:solidFill>
                              <a:schemeClr val="tx2"/>
                            </a:solidFill>
                            <a:latin typeface="Cambria Math"/>
                          </a:rPr>
                          <m:t>;</m:t>
                        </m:r>
                        <m:r>
                          <a:rPr lang="fr-FR" sz="2800" b="1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𝟓</m:t>
                        </m:r>
                      </m:e>
                    </m:d>
                  </m:oMath>
                </a14:m>
                <a:r>
                  <a:rPr lang="fr-FR" sz="2800" b="1" dirty="0">
                    <a:solidFill>
                      <a:schemeClr val="tx2"/>
                    </a:solidFill>
                  </a:rPr>
                  <a:t> l’équation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fr-FR" sz="2800" b="1" i="1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fr-FR" sz="2800" b="1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𝒇</m:t>
                        </m:r>
                      </m:e>
                      <m:sup>
                        <m:r>
                          <a:rPr lang="fr-FR" sz="2800" b="1" i="1">
                            <a:solidFill>
                              <a:schemeClr val="tx2"/>
                            </a:solidFill>
                            <a:latin typeface="Cambria Math"/>
                          </a:rPr>
                          <m:t>′</m:t>
                        </m:r>
                      </m:sup>
                    </m:sSup>
                    <m:d>
                      <m:dPr>
                        <m:ctrlPr>
                          <a:rPr lang="fr-FR" sz="2800" b="1" i="1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fr-FR" sz="2800" b="1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𝒙</m:t>
                        </m:r>
                      </m:e>
                    </m:d>
                    <m:r>
                      <a:rPr lang="fr-FR" sz="2800" b="1" i="1">
                        <a:solidFill>
                          <a:schemeClr val="tx2"/>
                        </a:solidFill>
                        <a:latin typeface="Cambria Math"/>
                      </a:rPr>
                      <m:t>=</m:t>
                    </m:r>
                    <m:r>
                      <a:rPr lang="fr-FR" sz="2800" b="1" i="1">
                        <a:solidFill>
                          <a:schemeClr val="tx2"/>
                        </a:solidFill>
                        <a:latin typeface="Cambria Math"/>
                      </a:rPr>
                      <m:t>𝟎</m:t>
                    </m:r>
                    <m:r>
                      <a:rPr lang="fr-FR" sz="2800" b="1" i="1">
                        <a:solidFill>
                          <a:schemeClr val="tx2"/>
                        </a:solidFill>
                        <a:latin typeface="Cambria Math"/>
                      </a:rPr>
                      <m:t>.</m:t>
                    </m:r>
                  </m:oMath>
                </a14:m>
                <a:endParaRPr lang="fr-FR" sz="2800" b="1" dirty="0">
                  <a:solidFill>
                    <a:schemeClr val="tx2"/>
                  </a:solidFill>
                </a:endParaRPr>
              </a:p>
            </p:txBody>
          </p:sp>
        </mc:Choice>
        <mc:Fallback xmlns="">
          <p:sp>
            <p:nvSpPr>
              <p:cNvPr id="13" name="ZoneTexte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83968" y="1916832"/>
                <a:ext cx="4558847" cy="954107"/>
              </a:xfrm>
              <a:prstGeom prst="rect">
                <a:avLst/>
              </a:prstGeom>
              <a:blipFill rotWithShape="1">
                <a:blip r:embed="rId9"/>
                <a:stretch>
                  <a:fillRect t="-5732" b="-17197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Explosion 1 13"/>
              <p:cNvSpPr/>
              <p:nvPr/>
            </p:nvSpPr>
            <p:spPr>
              <a:xfrm>
                <a:off x="4608195" y="3068960"/>
                <a:ext cx="3960440" cy="2736304"/>
              </a:xfrm>
              <a:prstGeom prst="irregularSeal1">
                <a:avLst/>
              </a:prstGeom>
              <a:gradFill>
                <a:gsLst>
                  <a:gs pos="22000">
                    <a:schemeClr val="tx2">
                      <a:lumMod val="40000"/>
                      <a:lumOff val="60000"/>
                    </a:schemeClr>
                  </a:gs>
                  <a:gs pos="0">
                    <a:schemeClr val="tx2">
                      <a:lumMod val="60000"/>
                      <a:lumOff val="40000"/>
                    </a:schemeClr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</a:gsLst>
                <a:lin ang="5400000" scaled="0"/>
              </a:gradFill>
              <a:ln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fr-FR" sz="2800" dirty="0">
                    <a:solidFill>
                      <a:schemeClr val="tx1"/>
                    </a:solidFill>
                  </a:rPr>
                  <a:t>Les solutions sont </a:t>
                </a:r>
                <a14:m>
                  <m:oMath xmlns:m="http://schemas.openxmlformats.org/officeDocument/2006/math">
                    <m:r>
                      <a:rPr lang="fr-FR" sz="2800" i="1">
                        <a:solidFill>
                          <a:schemeClr val="tx1"/>
                        </a:solidFill>
                        <a:latin typeface="Cambria Math"/>
                      </a:rPr>
                      <m:t>−1</m:t>
                    </m:r>
                  </m:oMath>
                </a14:m>
                <a:r>
                  <a:rPr lang="fr-FR" sz="2800" dirty="0">
                    <a:solidFill>
                      <a:schemeClr val="tx1"/>
                    </a:solidFill>
                  </a:rPr>
                  <a:t> et </a:t>
                </a:r>
                <a14:m>
                  <m:oMath xmlns:m="http://schemas.openxmlformats.org/officeDocument/2006/math">
                    <m:r>
                      <a:rPr lang="fr-FR" sz="2800" i="1">
                        <a:solidFill>
                          <a:schemeClr val="tx1"/>
                        </a:solidFill>
                        <a:latin typeface="Cambria Math"/>
                      </a:rPr>
                      <m:t>3.</m:t>
                    </m:r>
                  </m:oMath>
                </a14:m>
                <a:endParaRPr lang="fr-FR" sz="28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4" name="Explosion 1 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08195" y="3068960"/>
                <a:ext cx="3960440" cy="2736304"/>
              </a:xfrm>
              <a:prstGeom prst="irregularSeal1">
                <a:avLst/>
              </a:prstGeom>
              <a:blipFill rotWithShape="1">
                <a:blip r:embed="rId10"/>
                <a:stretch>
                  <a:fillRect/>
                </a:stretch>
              </a:blipFill>
              <a:ln>
                <a:solidFill>
                  <a:srgbClr val="002060"/>
                </a:solidFill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5" name="Connecteur droit 14"/>
          <p:cNvCxnSpPr/>
          <p:nvPr/>
        </p:nvCxnSpPr>
        <p:spPr>
          <a:xfrm>
            <a:off x="1116000" y="1836000"/>
            <a:ext cx="3291086" cy="0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Connecteur droit 15"/>
          <p:cNvCxnSpPr/>
          <p:nvPr/>
        </p:nvCxnSpPr>
        <p:spPr>
          <a:xfrm>
            <a:off x="1095475" y="5773663"/>
            <a:ext cx="3291086" cy="0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984538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</a:t>
            </a:r>
            <a: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5</a:t>
            </a:r>
            <a:b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1493520"/>
          </a:xfrm>
        </p:spPr>
        <p:txBody>
          <a:bodyPr/>
          <a:lstStyle/>
          <a:p>
            <a:pPr marL="0" indent="0" algn="ctr">
              <a:buNone/>
            </a:pPr>
            <a: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/>
            </a: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r>
              <a:rPr lang="fr-FR" sz="3200" dirty="0" smtClean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        </a:t>
            </a:r>
            <a:endParaRPr lang="fr-FR" sz="3200" dirty="0">
              <a:solidFill>
                <a:schemeClr val="tx2"/>
              </a:solidFill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1201" y="1570573"/>
            <a:ext cx="3259510" cy="4752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" name="ZoneTexte 10"/>
              <p:cNvSpPr txBox="1"/>
              <p:nvPr/>
            </p:nvSpPr>
            <p:spPr>
              <a:xfrm>
                <a:off x="4437856" y="1844824"/>
                <a:ext cx="4558847" cy="9541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800" b="1" dirty="0" smtClean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Résoudre dans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fr-FR" sz="2800" b="1" i="1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fr-FR" sz="2800" b="1" i="1">
                            <a:solidFill>
                              <a:schemeClr val="tx2"/>
                            </a:solidFill>
                            <a:latin typeface="Cambria Math"/>
                          </a:rPr>
                          <m:t>−</m:t>
                        </m:r>
                        <m:r>
                          <a:rPr lang="fr-FR" sz="2800" b="1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𝟑</m:t>
                        </m:r>
                        <m:r>
                          <a:rPr lang="fr-FR" sz="2800" b="1" i="1">
                            <a:solidFill>
                              <a:schemeClr val="tx2"/>
                            </a:solidFill>
                            <a:latin typeface="Cambria Math"/>
                          </a:rPr>
                          <m:t>;</m:t>
                        </m:r>
                        <m:r>
                          <a:rPr lang="fr-FR" sz="2800" b="1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𝟓</m:t>
                        </m:r>
                      </m:e>
                    </m:d>
                  </m:oMath>
                </a14:m>
                <a:r>
                  <a:rPr lang="fr-FR" sz="2800" b="1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 </a:t>
                </a:r>
                <a:r>
                  <a:rPr lang="fr-FR" sz="2800" b="1" dirty="0" smtClean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l’inéquation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fr-FR" sz="2800" b="1" i="1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fr-FR" sz="2800" b="1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𝒇</m:t>
                        </m:r>
                      </m:e>
                      <m:sup>
                        <m:r>
                          <a:rPr lang="fr-FR" sz="2800" b="1" i="1">
                            <a:solidFill>
                              <a:schemeClr val="tx2"/>
                            </a:solidFill>
                            <a:latin typeface="Cambria Math"/>
                          </a:rPr>
                          <m:t>′</m:t>
                        </m:r>
                      </m:sup>
                    </m:sSup>
                    <m:d>
                      <m:dPr>
                        <m:ctrlPr>
                          <a:rPr lang="fr-FR" sz="2800" b="1" i="1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fr-FR" sz="2800" b="1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𝒙</m:t>
                        </m:r>
                      </m:e>
                    </m:d>
                    <m:r>
                      <a:rPr lang="fr-FR" sz="2800" b="1" i="1" smtClean="0">
                        <a:solidFill>
                          <a:schemeClr val="tx2"/>
                        </a:solidFill>
                        <a:latin typeface="Cambria Math"/>
                      </a:rPr>
                      <m:t>&gt;</m:t>
                    </m:r>
                    <m:r>
                      <a:rPr lang="fr-FR" sz="2800" b="1" i="1">
                        <a:solidFill>
                          <a:schemeClr val="tx2"/>
                        </a:solidFill>
                        <a:latin typeface="Cambria Math"/>
                      </a:rPr>
                      <m:t>𝟎</m:t>
                    </m:r>
                    <m:r>
                      <a:rPr lang="fr-FR" sz="2800" b="1" i="1">
                        <a:solidFill>
                          <a:schemeClr val="tx2"/>
                        </a:solidFill>
                        <a:latin typeface="Cambria Math"/>
                      </a:rPr>
                      <m:t>.</m:t>
                    </m:r>
                  </m:oMath>
                </a14:m>
                <a:endParaRPr lang="fr-FR" sz="2800" b="1" dirty="0">
                  <a:solidFill>
                    <a:schemeClr val="tx2"/>
                  </a:solidFill>
                  <a:latin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11" name="ZoneTexte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37856" y="1844824"/>
                <a:ext cx="4558847" cy="954107"/>
              </a:xfrm>
              <a:prstGeom prst="rect">
                <a:avLst/>
              </a:prstGeom>
              <a:blipFill rotWithShape="1">
                <a:blip r:embed="rId3"/>
                <a:stretch>
                  <a:fillRect t="-6410" b="-17308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Explosion 1 11"/>
              <p:cNvSpPr/>
              <p:nvPr/>
            </p:nvSpPr>
            <p:spPr>
              <a:xfrm>
                <a:off x="4608194" y="3068960"/>
                <a:ext cx="4428302" cy="2808312"/>
              </a:xfrm>
              <a:prstGeom prst="irregularSeal1">
                <a:avLst/>
              </a:prstGeom>
              <a:gradFill>
                <a:gsLst>
                  <a:gs pos="22000">
                    <a:schemeClr val="tx2">
                      <a:lumMod val="40000"/>
                      <a:lumOff val="60000"/>
                    </a:schemeClr>
                  </a:gs>
                  <a:gs pos="0">
                    <a:schemeClr val="tx2">
                      <a:lumMod val="60000"/>
                      <a:lumOff val="40000"/>
                    </a:schemeClr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</a:gsLst>
                <a:lin ang="5400000" scaled="0"/>
              </a:gradFill>
              <a:ln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fr-FR" sz="2800" dirty="0">
                    <a:solidFill>
                      <a:schemeClr val="tx1"/>
                    </a:solidFill>
                  </a:rPr>
                  <a:t>L’ensemble des solutions est </a:t>
                </a:r>
                <a14:m>
                  <m:oMath xmlns:m="http://schemas.openxmlformats.org/officeDocument/2006/math">
                    <m:r>
                      <a:rPr lang="fr-FR" sz="2800">
                        <a:solidFill>
                          <a:schemeClr val="tx1"/>
                        </a:solidFill>
                        <a:latin typeface="Cambria Math"/>
                      </a:rPr>
                      <m:t>  </m:t>
                    </m:r>
                    <m:r>
                      <a:rPr lang="fr-FR" sz="2800" i="1">
                        <a:solidFill>
                          <a:schemeClr val="tx1"/>
                        </a:solidFill>
                        <a:latin typeface="Cambria Math"/>
                      </a:rPr>
                      <m:t>[−3;−1</m:t>
                    </m:r>
                    <m:d>
                      <m:dPr>
                        <m:begChr m:val="["/>
                        <m:endChr m:val="]"/>
                        <m:ctrlPr>
                          <a:rPr lang="fr-FR" sz="2800" i="1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fr-FR" sz="2800" i="1">
                            <a:solidFill>
                              <a:schemeClr val="tx1"/>
                            </a:solidFill>
                            <a:latin typeface="Cambria Math"/>
                            <a:ea typeface="Cambria Math"/>
                          </a:rPr>
                          <m:t>∪</m:t>
                        </m:r>
                      </m:e>
                    </m:d>
                    <m:r>
                      <a:rPr lang="fr-FR" sz="2800" i="1">
                        <a:solidFill>
                          <a:schemeClr val="tx1"/>
                        </a:solidFill>
                        <a:latin typeface="Cambria Math"/>
                        <a:ea typeface="Cambria Math"/>
                      </a:rPr>
                      <m:t>3;5]</m:t>
                    </m:r>
                  </m:oMath>
                </a14:m>
                <a:endParaRPr lang="fr-FR" sz="28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2" name="Explosion 1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08194" y="3068960"/>
                <a:ext cx="4428302" cy="2808312"/>
              </a:xfrm>
              <a:prstGeom prst="irregularSeal1">
                <a:avLst/>
              </a:prstGeom>
              <a:blipFill rotWithShape="1">
                <a:blip r:embed="rId4"/>
                <a:stretch>
                  <a:fillRect/>
                </a:stretch>
              </a:blipFill>
              <a:ln>
                <a:solidFill>
                  <a:srgbClr val="002060"/>
                </a:solidFill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Image 3" descr="Capture d’écran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1201" y="1570573"/>
            <a:ext cx="3288060" cy="4793527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8" name="ZoneTexte 7"/>
              <p:cNvSpPr txBox="1"/>
              <p:nvPr/>
            </p:nvSpPr>
            <p:spPr>
              <a:xfrm>
                <a:off x="1063899" y="3530780"/>
                <a:ext cx="360040" cy="39555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fr-FR" b="0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𝐶</m:t>
                          </m:r>
                        </m:e>
                        <m:sub>
                          <m:r>
                            <a:rPr lang="fr-FR" b="0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𝑓</m:t>
                          </m:r>
                        </m:sub>
                      </m:sSub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8" name="ZoneTexte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63899" y="3530780"/>
                <a:ext cx="360040" cy="395558"/>
              </a:xfrm>
              <a:prstGeom prst="rect">
                <a:avLst/>
              </a:prstGeom>
              <a:blipFill rotWithShape="1">
                <a:blip r:embed="rId6"/>
                <a:stretch>
                  <a:fillRect r="-6780" b="-7692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111393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3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Espace réservé du contenu 2"/>
              <p:cNvSpPr>
                <a:spLocks noGrp="1"/>
              </p:cNvSpPr>
              <p:nvPr>
                <p:ph idx="1"/>
              </p:nvPr>
            </p:nvSpPr>
            <p:spPr>
              <a:xfrm>
                <a:off x="395536" y="1916832"/>
                <a:ext cx="8496944" cy="2016224"/>
              </a:xfrm>
            </p:spPr>
            <p:txBody>
              <a:bodyPr>
                <a:noAutofit/>
              </a:bodyPr>
              <a:lstStyle/>
              <a:p>
                <a:pPr marL="0" indent="0" algn="ctr">
                  <a:buNone/>
                </a:pPr>
                <a:r>
                  <a:rPr lang="fr-FR" sz="2600" b="1" i="1" dirty="0" smtClean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f</a:t>
                </a:r>
                <a:r>
                  <a:rPr lang="fr-FR" sz="2600" b="1" dirty="0" smtClean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 est une fonction définie et dérivable sur </a:t>
                </a:r>
                <a14:m>
                  <m:oMath xmlns:m="http://schemas.openxmlformats.org/officeDocument/2006/math">
                    <m:r>
                      <a:rPr lang="fr-FR" sz="2600" b="1" i="1" smtClean="0">
                        <a:solidFill>
                          <a:schemeClr val="tx2"/>
                        </a:solidFill>
                        <a:latin typeface="Cambria Math"/>
                      </a:rPr>
                      <m:t>[−</m:t>
                    </m:r>
                    <m:r>
                      <a:rPr lang="fr-FR" sz="2600" b="1" i="1" smtClean="0">
                        <a:solidFill>
                          <a:schemeClr val="tx2"/>
                        </a:solidFill>
                        <a:latin typeface="Cambria Math"/>
                      </a:rPr>
                      <m:t>𝟑</m:t>
                    </m:r>
                    <m:r>
                      <a:rPr lang="fr-FR" sz="2600" b="1" i="1" smtClean="0">
                        <a:solidFill>
                          <a:schemeClr val="tx2"/>
                        </a:solidFill>
                        <a:latin typeface="Cambria Math"/>
                      </a:rPr>
                      <m:t>;</m:t>
                    </m:r>
                    <m:r>
                      <a:rPr lang="fr-FR" sz="2600" b="1" i="1" smtClean="0">
                        <a:solidFill>
                          <a:schemeClr val="tx2"/>
                        </a:solidFill>
                        <a:latin typeface="Cambria Math"/>
                      </a:rPr>
                      <m:t>𝟓</m:t>
                    </m:r>
                    <m:r>
                      <a:rPr lang="fr-FR" sz="2600" b="1" i="1" smtClean="0">
                        <a:solidFill>
                          <a:schemeClr val="tx2"/>
                        </a:solidFill>
                        <a:latin typeface="Cambria Math"/>
                      </a:rPr>
                      <m:t>]</m:t>
                    </m:r>
                  </m:oMath>
                </a14:m>
                <a:r>
                  <a:rPr lang="fr-FR" sz="2600" b="1" dirty="0" smtClean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 </a:t>
                </a:r>
              </a:p>
              <a:p>
                <a:pPr marL="0" indent="0" algn="ctr">
                  <a:buNone/>
                </a:pPr>
                <a:r>
                  <a:rPr lang="fr-FR" sz="2600" b="1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e</a:t>
                </a:r>
                <a:r>
                  <a:rPr lang="fr-FR" sz="2600" b="1" dirty="0" smtClean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t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r-FR" sz="2600" b="1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fr-FR" sz="2600" b="1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𝑪</m:t>
                        </m:r>
                      </m:e>
                      <m:sub>
                        <m:r>
                          <a:rPr lang="fr-FR" sz="2600" b="1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𝒇</m:t>
                        </m:r>
                      </m:sub>
                    </m:sSub>
                  </m:oMath>
                </a14:m>
                <a:r>
                  <a:rPr lang="fr-FR" sz="2600" dirty="0" smtClean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  </a:t>
                </a:r>
                <a:r>
                  <a:rPr lang="fr-FR" sz="2600" b="1" dirty="0" smtClean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sa courbe représentative dans un repère du plan.</a:t>
                </a:r>
              </a:p>
              <a:p>
                <a:pPr marL="0" indent="0" algn="ctr">
                  <a:buNone/>
                </a:pPr>
                <a:r>
                  <a:rPr lang="fr-FR" sz="2600" b="1" dirty="0" smtClean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Les droites tracées sont les tangentes à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r-FR" sz="2600" b="1" i="1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fr-FR" sz="2600" b="1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𝑪</m:t>
                        </m:r>
                      </m:e>
                      <m:sub>
                        <m:r>
                          <a:rPr lang="fr-FR" sz="2600" b="1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𝒇</m:t>
                        </m:r>
                      </m:sub>
                    </m:sSub>
                    <m:r>
                      <a:rPr lang="fr-FR" sz="2600" b="1" i="1">
                        <a:solidFill>
                          <a:schemeClr val="tx2"/>
                        </a:solidFill>
                        <a:latin typeface="Cambria Math"/>
                      </a:rPr>
                      <m:t> </m:t>
                    </m:r>
                  </m:oMath>
                </a14:m>
                <a:r>
                  <a:rPr lang="fr-FR" sz="2600" b="1" dirty="0" smtClean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en A, B et C.</a:t>
                </a:r>
              </a:p>
              <a:p>
                <a:pPr marL="0" indent="0" algn="ctr">
                  <a:buNone/>
                </a:pPr>
                <a:r>
                  <a:rPr lang="fr-FR" sz="2600" b="1" dirty="0" smtClean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Répondre à la question posée.</a:t>
                </a:r>
                <a:endParaRPr lang="fr-FR" sz="2600" b="1" dirty="0" smtClean="0">
                  <a:latin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3" name="Espace réservé du contenu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95536" y="1916832"/>
                <a:ext cx="8496944" cy="2016224"/>
              </a:xfrm>
              <a:blipFill rotWithShape="1">
                <a:blip r:embed="rId3"/>
                <a:stretch>
                  <a:fillRect l="-1076" t="-2719" r="-1076" b="-6647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131957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</a:t>
            </a:r>
            <a: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6</a:t>
            </a:r>
            <a:b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1493520"/>
          </a:xfrm>
        </p:spPr>
        <p:txBody>
          <a:bodyPr/>
          <a:lstStyle/>
          <a:p>
            <a:pPr marL="0" indent="0" algn="ctr">
              <a:buNone/>
            </a:pPr>
            <a: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/>
            </a: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r>
              <a:rPr lang="fr-FR" sz="3200" dirty="0" smtClean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        </a:t>
            </a:r>
            <a:endParaRPr lang="fr-FR" sz="3200" dirty="0">
              <a:solidFill>
                <a:schemeClr val="tx2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ZoneTexte 6"/>
              <p:cNvSpPr txBox="1"/>
              <p:nvPr/>
            </p:nvSpPr>
            <p:spPr>
              <a:xfrm>
                <a:off x="4563890" y="1916832"/>
                <a:ext cx="4278925" cy="116493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800" b="1" dirty="0" smtClean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Résoudre dans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fr-FR" sz="2800" b="1" i="1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fr-FR" sz="2800" b="1" i="1">
                            <a:solidFill>
                              <a:schemeClr val="tx2"/>
                            </a:solidFill>
                            <a:latin typeface="Cambria Math"/>
                          </a:rPr>
                          <m:t>−</m:t>
                        </m:r>
                        <m:r>
                          <a:rPr lang="fr-FR" sz="2800" b="1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𝟒</m:t>
                        </m:r>
                        <m:r>
                          <a:rPr lang="fr-FR" sz="2800" b="1" i="1">
                            <a:solidFill>
                              <a:schemeClr val="tx2"/>
                            </a:solidFill>
                            <a:latin typeface="Cambria Math"/>
                          </a:rPr>
                          <m:t>;</m:t>
                        </m:r>
                        <m:f>
                          <m:fPr>
                            <m:ctrlPr>
                              <a:rPr lang="fr-FR" sz="2800" b="1" i="1">
                                <a:solidFill>
                                  <a:schemeClr val="tx2"/>
                                </a:solidFill>
                                <a:latin typeface="Cambria Math"/>
                              </a:rPr>
                            </m:ctrlPr>
                          </m:fPr>
                          <m:num>
                            <m:r>
                              <a:rPr lang="fr-FR" sz="2800" b="1" i="1">
                                <a:solidFill>
                                  <a:schemeClr val="tx2"/>
                                </a:solidFill>
                                <a:latin typeface="Cambria Math"/>
                              </a:rPr>
                              <m:t>𝟓</m:t>
                            </m:r>
                          </m:num>
                          <m:den>
                            <m:r>
                              <a:rPr lang="fr-FR" sz="2800" b="1" i="1">
                                <a:solidFill>
                                  <a:schemeClr val="tx2"/>
                                </a:solidFill>
                                <a:latin typeface="Cambria Math"/>
                              </a:rPr>
                              <m:t>𝟐</m:t>
                            </m:r>
                          </m:den>
                        </m:f>
                      </m:e>
                    </m:d>
                  </m:oMath>
                </a14:m>
                <a:r>
                  <a:rPr lang="fr-FR" sz="2800" b="1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 </a:t>
                </a:r>
                <a:endParaRPr lang="fr-FR" sz="2800" b="1" dirty="0" smtClean="0">
                  <a:solidFill>
                    <a:schemeClr val="tx2"/>
                  </a:solidFill>
                  <a:latin typeface="Cambria" panose="02040503050406030204" pitchFamily="18" charset="0"/>
                </a:endParaRPr>
              </a:p>
              <a:p>
                <a:pPr algn="ctr"/>
                <a:r>
                  <a:rPr lang="fr-FR" sz="2800" b="1" dirty="0" smtClean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l’équation  </a:t>
                </a:r>
                <a14:m>
                  <m:oMath xmlns:m="http://schemas.openxmlformats.org/officeDocument/2006/math">
                    <m:r>
                      <a:rPr lang="fr-FR" sz="2800" b="1" i="1">
                        <a:solidFill>
                          <a:schemeClr val="tx2"/>
                        </a:solidFill>
                        <a:latin typeface="Cambria Math"/>
                      </a:rPr>
                      <m:t>𝒇</m:t>
                    </m:r>
                    <m:d>
                      <m:dPr>
                        <m:ctrlPr>
                          <a:rPr lang="fr-FR" sz="2800" b="1" i="1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fr-FR" sz="2800" b="1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𝒙</m:t>
                        </m:r>
                      </m:e>
                    </m:d>
                    <m:r>
                      <a:rPr lang="fr-FR" sz="2800" b="1" i="1">
                        <a:solidFill>
                          <a:schemeClr val="tx2"/>
                        </a:solidFill>
                        <a:latin typeface="Cambria Math"/>
                      </a:rPr>
                      <m:t>=</m:t>
                    </m:r>
                    <m:r>
                      <a:rPr lang="fr-FR" sz="2800" b="1" i="1">
                        <a:solidFill>
                          <a:schemeClr val="tx2"/>
                        </a:solidFill>
                        <a:latin typeface="Cambria Math"/>
                      </a:rPr>
                      <m:t>𝟎</m:t>
                    </m:r>
                    <m:r>
                      <a:rPr lang="fr-FR" sz="2800" b="1" i="1">
                        <a:solidFill>
                          <a:schemeClr val="tx2"/>
                        </a:solidFill>
                        <a:latin typeface="Cambria Math"/>
                      </a:rPr>
                      <m:t>.</m:t>
                    </m:r>
                  </m:oMath>
                </a14:m>
                <a:endParaRPr lang="fr-FR" sz="2800" b="1" dirty="0">
                  <a:solidFill>
                    <a:schemeClr val="tx2"/>
                  </a:solidFill>
                  <a:latin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7" name="ZoneTexte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63890" y="1916832"/>
                <a:ext cx="4278925" cy="1164934"/>
              </a:xfrm>
              <a:prstGeom prst="rect">
                <a:avLst/>
              </a:prstGeom>
              <a:blipFill rotWithShape="1">
                <a:blip r:embed="rId2"/>
                <a:stretch>
                  <a:fillRect b="-13021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037" y="1772816"/>
            <a:ext cx="4093840" cy="4240048"/>
          </a:xfrm>
          <a:prstGeom prst="rect">
            <a:avLst/>
          </a:prstGeom>
          <a:noFill/>
          <a:ln w="635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9" name="ZoneTexte 8"/>
              <p:cNvSpPr txBox="1"/>
              <p:nvPr/>
            </p:nvSpPr>
            <p:spPr>
              <a:xfrm>
                <a:off x="679376" y="3695061"/>
                <a:ext cx="360040" cy="39555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fr-FR" b="0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𝐶</m:t>
                          </m:r>
                        </m:e>
                        <m:sub>
                          <m:r>
                            <a:rPr lang="fr-FR" b="0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𝑓</m:t>
                          </m:r>
                        </m:sub>
                      </m:sSub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9" name="ZoneTexte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9376" y="3695061"/>
                <a:ext cx="360040" cy="395558"/>
              </a:xfrm>
              <a:prstGeom prst="rect">
                <a:avLst/>
              </a:prstGeom>
              <a:blipFill rotWithShape="1">
                <a:blip r:embed="rId4"/>
                <a:stretch>
                  <a:fillRect r="-6667" b="-7692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Explosion 1 7"/>
              <p:cNvSpPr/>
              <p:nvPr/>
            </p:nvSpPr>
            <p:spPr>
              <a:xfrm>
                <a:off x="4608195" y="3068960"/>
                <a:ext cx="3960440" cy="2736304"/>
              </a:xfrm>
              <a:prstGeom prst="irregularSeal1">
                <a:avLst/>
              </a:prstGeom>
              <a:gradFill>
                <a:gsLst>
                  <a:gs pos="22000">
                    <a:schemeClr val="tx2">
                      <a:lumMod val="40000"/>
                      <a:lumOff val="60000"/>
                    </a:schemeClr>
                  </a:gs>
                  <a:gs pos="0">
                    <a:schemeClr val="tx2">
                      <a:lumMod val="60000"/>
                      <a:lumOff val="40000"/>
                    </a:schemeClr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</a:gsLst>
                <a:lin ang="5400000" scaled="0"/>
              </a:gradFill>
              <a:ln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fr-FR" sz="2800" dirty="0" smtClean="0">
                    <a:solidFill>
                      <a:schemeClr val="tx1"/>
                    </a:solidFill>
                  </a:rPr>
                  <a:t>Les solutions sont </a:t>
                </a:r>
                <a14:m>
                  <m:oMath xmlns:m="http://schemas.openxmlformats.org/officeDocument/2006/math">
                    <m:r>
                      <a:rPr lang="fr-FR" sz="2800" i="1">
                        <a:solidFill>
                          <a:schemeClr val="tx1"/>
                        </a:solidFill>
                        <a:latin typeface="Cambria Math"/>
                      </a:rPr>
                      <m:t>−</m:t>
                    </m:r>
                    <m:r>
                      <a:rPr lang="fr-FR" sz="2800" b="0" i="1" smtClean="0">
                        <a:solidFill>
                          <a:schemeClr val="tx1"/>
                        </a:solidFill>
                        <a:latin typeface="Cambria Math"/>
                      </a:rPr>
                      <m:t>3</m:t>
                    </m:r>
                  </m:oMath>
                </a14:m>
                <a:r>
                  <a:rPr lang="fr-FR" sz="2800" dirty="0">
                    <a:solidFill>
                      <a:schemeClr val="tx1"/>
                    </a:solidFill>
                  </a:rPr>
                  <a:t> et </a:t>
                </a:r>
                <a14:m>
                  <m:oMath xmlns:m="http://schemas.openxmlformats.org/officeDocument/2006/math">
                    <m:r>
                      <a:rPr lang="fr-FR" sz="2800" i="1" dirty="0" smtClean="0">
                        <a:solidFill>
                          <a:schemeClr val="tx1"/>
                        </a:solidFill>
                        <a:latin typeface="Cambria Math"/>
                      </a:rPr>
                      <m:t>1</m:t>
                    </m:r>
                    <m:r>
                      <a:rPr lang="fr-FR" sz="2800" i="1">
                        <a:solidFill>
                          <a:schemeClr val="tx1"/>
                        </a:solidFill>
                        <a:latin typeface="Cambria Math"/>
                      </a:rPr>
                      <m:t>.</m:t>
                    </m:r>
                  </m:oMath>
                </a14:m>
                <a:endParaRPr lang="fr-FR" sz="28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8" name="Explosion 1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08195" y="3068960"/>
                <a:ext cx="3960440" cy="2736304"/>
              </a:xfrm>
              <a:prstGeom prst="irregularSeal1">
                <a:avLst/>
              </a:prstGeom>
              <a:blipFill rotWithShape="1">
                <a:blip r:embed="rId5"/>
                <a:stretch>
                  <a:fillRect/>
                </a:stretch>
              </a:blipFill>
              <a:ln>
                <a:solidFill>
                  <a:srgbClr val="002060"/>
                </a:solidFill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Multiplier 5"/>
          <p:cNvSpPr/>
          <p:nvPr/>
        </p:nvSpPr>
        <p:spPr>
          <a:xfrm>
            <a:off x="1224000" y="4320000"/>
            <a:ext cx="222474" cy="163020"/>
          </a:xfrm>
          <a:prstGeom prst="mathMultiply">
            <a:avLst/>
          </a:prstGeom>
          <a:solidFill>
            <a:srgbClr val="FF0000"/>
          </a:solidFill>
          <a:ln w="3175" cap="sq"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rgbClr val="FF0000"/>
              </a:solidFill>
            </a:endParaRPr>
          </a:p>
        </p:txBody>
      </p:sp>
      <p:sp>
        <p:nvSpPr>
          <p:cNvPr id="11" name="Multiplier 10"/>
          <p:cNvSpPr/>
          <p:nvPr/>
        </p:nvSpPr>
        <p:spPr>
          <a:xfrm>
            <a:off x="3491880" y="4320000"/>
            <a:ext cx="222474" cy="163020"/>
          </a:xfrm>
          <a:prstGeom prst="mathMultiply">
            <a:avLst/>
          </a:prstGeom>
          <a:solidFill>
            <a:srgbClr val="FF0000"/>
          </a:solidFill>
          <a:ln w="3175" cap="sq"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36278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6" grpId="0" animBg="1"/>
      <p:bldP spid="11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</a:t>
            </a:r>
            <a: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7</a:t>
            </a:r>
            <a:b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1493520"/>
          </a:xfrm>
        </p:spPr>
        <p:txBody>
          <a:bodyPr/>
          <a:lstStyle/>
          <a:p>
            <a:pPr marL="0" indent="0" algn="ctr">
              <a:buNone/>
            </a:pPr>
            <a: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/>
            </a: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r>
              <a:rPr lang="fr-FR" sz="3200" dirty="0" smtClean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        </a:t>
            </a:r>
            <a:endParaRPr lang="fr-FR" sz="3200" dirty="0">
              <a:solidFill>
                <a:schemeClr val="tx2"/>
              </a:solidFill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050" y="1772816"/>
            <a:ext cx="4093840" cy="42400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9" name="ZoneTexte 8"/>
              <p:cNvSpPr txBox="1"/>
              <p:nvPr/>
            </p:nvSpPr>
            <p:spPr>
              <a:xfrm>
                <a:off x="679376" y="3695061"/>
                <a:ext cx="360040" cy="39555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fr-FR" b="0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𝐶</m:t>
                          </m:r>
                        </m:e>
                        <m:sub>
                          <m:r>
                            <a:rPr lang="fr-FR" b="0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𝑓</m:t>
                          </m:r>
                        </m:sub>
                      </m:sSub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9" name="ZoneTexte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9376" y="3695061"/>
                <a:ext cx="360040" cy="395558"/>
              </a:xfrm>
              <a:prstGeom prst="rect">
                <a:avLst/>
              </a:prstGeom>
              <a:blipFill rotWithShape="1">
                <a:blip r:embed="rId3"/>
                <a:stretch>
                  <a:fillRect r="-6667" b="-7692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ZoneTexte 7"/>
              <p:cNvSpPr txBox="1"/>
              <p:nvPr/>
            </p:nvSpPr>
            <p:spPr>
              <a:xfrm>
                <a:off x="4563890" y="1916832"/>
                <a:ext cx="4278925" cy="116493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800" b="1" dirty="0" smtClean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Résoudre dans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fr-FR" sz="2800" b="1" i="1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fr-FR" sz="2800" b="1" i="1">
                            <a:solidFill>
                              <a:schemeClr val="tx2"/>
                            </a:solidFill>
                            <a:latin typeface="Cambria Math"/>
                          </a:rPr>
                          <m:t>−</m:t>
                        </m:r>
                        <m:r>
                          <a:rPr lang="fr-FR" sz="2800" b="1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𝟒</m:t>
                        </m:r>
                        <m:r>
                          <a:rPr lang="fr-FR" sz="2800" b="1" i="1">
                            <a:solidFill>
                              <a:schemeClr val="tx2"/>
                            </a:solidFill>
                            <a:latin typeface="Cambria Math"/>
                          </a:rPr>
                          <m:t>;</m:t>
                        </m:r>
                        <m:f>
                          <m:fPr>
                            <m:ctrlPr>
                              <a:rPr lang="fr-FR" sz="2800" b="1" i="1">
                                <a:solidFill>
                                  <a:schemeClr val="tx2"/>
                                </a:solidFill>
                                <a:latin typeface="Cambria Math"/>
                              </a:rPr>
                            </m:ctrlPr>
                          </m:fPr>
                          <m:num>
                            <m:r>
                              <a:rPr lang="fr-FR" sz="2800" b="1" i="1">
                                <a:solidFill>
                                  <a:schemeClr val="tx2"/>
                                </a:solidFill>
                                <a:latin typeface="Cambria Math"/>
                              </a:rPr>
                              <m:t>𝟓</m:t>
                            </m:r>
                          </m:num>
                          <m:den>
                            <m:r>
                              <a:rPr lang="fr-FR" sz="2800" b="1" i="1">
                                <a:solidFill>
                                  <a:schemeClr val="tx2"/>
                                </a:solidFill>
                                <a:latin typeface="Cambria Math"/>
                              </a:rPr>
                              <m:t>𝟐</m:t>
                            </m:r>
                          </m:den>
                        </m:f>
                      </m:e>
                    </m:d>
                  </m:oMath>
                </a14:m>
                <a:r>
                  <a:rPr lang="fr-FR" sz="2800" b="1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 </a:t>
                </a:r>
                <a:endParaRPr lang="fr-FR" sz="2800" b="1" dirty="0" smtClean="0">
                  <a:solidFill>
                    <a:schemeClr val="tx2"/>
                  </a:solidFill>
                  <a:latin typeface="Cambria" panose="02040503050406030204" pitchFamily="18" charset="0"/>
                </a:endParaRPr>
              </a:p>
              <a:p>
                <a:pPr algn="ctr"/>
                <a:r>
                  <a:rPr lang="fr-FR" sz="2800" b="1" dirty="0" smtClean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l’équation </a:t>
                </a:r>
                <a14:m>
                  <m:oMath xmlns:m="http://schemas.openxmlformats.org/officeDocument/2006/math">
                    <m:r>
                      <a:rPr lang="fr-FR" sz="2800" b="1" i="1">
                        <a:solidFill>
                          <a:schemeClr val="tx2"/>
                        </a:solidFill>
                        <a:latin typeface="Cambria Math"/>
                      </a:rPr>
                      <m:t>𝒇</m:t>
                    </m:r>
                    <m:r>
                      <a:rPr lang="fr-FR" sz="2800" b="1" i="1" smtClean="0">
                        <a:solidFill>
                          <a:schemeClr val="tx2"/>
                        </a:solidFill>
                        <a:latin typeface="Cambria Math"/>
                      </a:rPr>
                      <m:t>′</m:t>
                    </m:r>
                    <m:d>
                      <m:dPr>
                        <m:ctrlPr>
                          <a:rPr lang="fr-FR" sz="2800" b="1" i="1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fr-FR" sz="2800" b="1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𝒙</m:t>
                        </m:r>
                      </m:e>
                    </m:d>
                    <m:r>
                      <a:rPr lang="fr-FR" sz="2800" b="1" i="1">
                        <a:solidFill>
                          <a:schemeClr val="tx2"/>
                        </a:solidFill>
                        <a:latin typeface="Cambria Math"/>
                      </a:rPr>
                      <m:t>=</m:t>
                    </m:r>
                    <m:r>
                      <a:rPr lang="fr-FR" sz="2800" b="1" i="1">
                        <a:solidFill>
                          <a:schemeClr val="tx2"/>
                        </a:solidFill>
                        <a:latin typeface="Cambria Math"/>
                      </a:rPr>
                      <m:t>𝟎</m:t>
                    </m:r>
                    <m:r>
                      <a:rPr lang="fr-FR" sz="2800" b="1" i="1">
                        <a:solidFill>
                          <a:schemeClr val="tx2"/>
                        </a:solidFill>
                        <a:latin typeface="Cambria Math"/>
                      </a:rPr>
                      <m:t>.</m:t>
                    </m:r>
                  </m:oMath>
                </a14:m>
                <a:endParaRPr lang="fr-FR" sz="2800" b="1" dirty="0">
                  <a:solidFill>
                    <a:schemeClr val="tx2"/>
                  </a:solidFill>
                  <a:latin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8" name="ZoneTexte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63890" y="1916832"/>
                <a:ext cx="4278925" cy="1164934"/>
              </a:xfrm>
              <a:prstGeom prst="rect">
                <a:avLst/>
              </a:prstGeom>
              <a:blipFill rotWithShape="1">
                <a:blip r:embed="rId4"/>
                <a:stretch>
                  <a:fillRect b="-13021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Explosion 1 6"/>
              <p:cNvSpPr/>
              <p:nvPr/>
            </p:nvSpPr>
            <p:spPr>
              <a:xfrm>
                <a:off x="4608195" y="3068960"/>
                <a:ext cx="3960440" cy="2736304"/>
              </a:xfrm>
              <a:prstGeom prst="irregularSeal1">
                <a:avLst/>
              </a:prstGeom>
              <a:gradFill>
                <a:gsLst>
                  <a:gs pos="22000">
                    <a:schemeClr val="tx2">
                      <a:lumMod val="40000"/>
                      <a:lumOff val="60000"/>
                    </a:schemeClr>
                  </a:gs>
                  <a:gs pos="0">
                    <a:schemeClr val="tx2">
                      <a:lumMod val="60000"/>
                      <a:lumOff val="40000"/>
                    </a:schemeClr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</a:gsLst>
                <a:lin ang="5400000" scaled="0"/>
              </a:gradFill>
              <a:ln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fr-FR" sz="2800" dirty="0" smtClean="0">
                    <a:solidFill>
                      <a:schemeClr val="tx1"/>
                    </a:solidFill>
                  </a:rPr>
                  <a:t>La solution est </a:t>
                </a:r>
                <a14:m>
                  <m:oMath xmlns:m="http://schemas.openxmlformats.org/officeDocument/2006/math">
                    <m:r>
                      <a:rPr lang="fr-FR" sz="2800" b="0" i="0" dirty="0" smtClean="0">
                        <a:solidFill>
                          <a:schemeClr val="tx1"/>
                        </a:solidFill>
                        <a:latin typeface="Cambria Math"/>
                      </a:rPr>
                      <m:t>−</m:t>
                    </m:r>
                    <m:r>
                      <a:rPr lang="fr-FR" sz="2800" i="1" dirty="0" smtClean="0">
                        <a:solidFill>
                          <a:schemeClr val="tx1"/>
                        </a:solidFill>
                        <a:latin typeface="Cambria Math"/>
                      </a:rPr>
                      <m:t>1</m:t>
                    </m:r>
                    <m:r>
                      <a:rPr lang="fr-FR" sz="2800" i="1">
                        <a:solidFill>
                          <a:schemeClr val="tx1"/>
                        </a:solidFill>
                        <a:latin typeface="Cambria Math"/>
                      </a:rPr>
                      <m:t>.</m:t>
                    </m:r>
                  </m:oMath>
                </a14:m>
                <a:endParaRPr lang="fr-FR" sz="28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7" name="Explosion 1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08195" y="3068960"/>
                <a:ext cx="3960440" cy="2736304"/>
              </a:xfrm>
              <a:prstGeom prst="irregularSeal1">
                <a:avLst/>
              </a:prstGeom>
              <a:blipFill rotWithShape="1">
                <a:blip r:embed="rId5"/>
                <a:stretch>
                  <a:fillRect/>
                </a:stretch>
              </a:blipFill>
              <a:ln>
                <a:solidFill>
                  <a:srgbClr val="002060"/>
                </a:solidFill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1870667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8</a:t>
            </a:r>
            <a: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/>
            </a:r>
            <a:b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1493520"/>
          </a:xfrm>
        </p:spPr>
        <p:txBody>
          <a:bodyPr/>
          <a:lstStyle/>
          <a:p>
            <a:pPr marL="0" indent="0" algn="ctr">
              <a:buNone/>
            </a:pPr>
            <a: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/>
            </a: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r>
              <a:rPr lang="fr-FR" sz="3200" dirty="0" smtClean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        </a:t>
            </a:r>
            <a:endParaRPr lang="fr-FR" sz="3200" dirty="0">
              <a:solidFill>
                <a:schemeClr val="tx2"/>
              </a:solidFill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050" y="1772816"/>
            <a:ext cx="4093840" cy="42400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7" name="ZoneTexte 6"/>
              <p:cNvSpPr txBox="1"/>
              <p:nvPr/>
            </p:nvSpPr>
            <p:spPr>
              <a:xfrm>
                <a:off x="4563889" y="1484784"/>
                <a:ext cx="4278925" cy="116493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800" b="1" dirty="0" smtClean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Résoudre dans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fr-FR" sz="2800" b="1" i="1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fr-FR" sz="2800" b="1" i="1">
                            <a:solidFill>
                              <a:schemeClr val="tx2"/>
                            </a:solidFill>
                            <a:latin typeface="Cambria Math"/>
                          </a:rPr>
                          <m:t>−</m:t>
                        </m:r>
                        <m:r>
                          <a:rPr lang="fr-FR" sz="2800" b="1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𝟒</m:t>
                        </m:r>
                        <m:r>
                          <a:rPr lang="fr-FR" sz="2800" b="1" i="1">
                            <a:solidFill>
                              <a:schemeClr val="tx2"/>
                            </a:solidFill>
                            <a:latin typeface="Cambria Math"/>
                          </a:rPr>
                          <m:t>;</m:t>
                        </m:r>
                        <m:f>
                          <m:fPr>
                            <m:ctrlPr>
                              <a:rPr lang="fr-FR" sz="2800" b="1" i="1">
                                <a:solidFill>
                                  <a:schemeClr val="tx2"/>
                                </a:solidFill>
                                <a:latin typeface="Cambria Math"/>
                              </a:rPr>
                            </m:ctrlPr>
                          </m:fPr>
                          <m:num>
                            <m:r>
                              <a:rPr lang="fr-FR" sz="2800" b="1" i="1">
                                <a:solidFill>
                                  <a:schemeClr val="tx2"/>
                                </a:solidFill>
                                <a:latin typeface="Cambria Math"/>
                              </a:rPr>
                              <m:t>𝟓</m:t>
                            </m:r>
                          </m:num>
                          <m:den>
                            <m:r>
                              <a:rPr lang="fr-FR" sz="2800" b="1" i="1">
                                <a:solidFill>
                                  <a:schemeClr val="tx2"/>
                                </a:solidFill>
                                <a:latin typeface="Cambria Math"/>
                              </a:rPr>
                              <m:t>𝟐</m:t>
                            </m:r>
                          </m:den>
                        </m:f>
                      </m:e>
                    </m:d>
                  </m:oMath>
                </a14:m>
                <a:r>
                  <a:rPr lang="fr-FR" sz="2800" b="1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 </a:t>
                </a:r>
                <a:endParaRPr lang="fr-FR" sz="2800" b="1" dirty="0" smtClean="0">
                  <a:solidFill>
                    <a:schemeClr val="tx2"/>
                  </a:solidFill>
                  <a:latin typeface="Cambria" panose="02040503050406030204" pitchFamily="18" charset="0"/>
                </a:endParaRPr>
              </a:p>
              <a:p>
                <a:pPr algn="ctr"/>
                <a:r>
                  <a:rPr lang="fr-FR" sz="2800" b="1" dirty="0" smtClean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l’inéquation </a:t>
                </a:r>
                <a14:m>
                  <m:oMath xmlns:m="http://schemas.openxmlformats.org/officeDocument/2006/math">
                    <m:r>
                      <a:rPr lang="fr-FR" sz="2800" b="1" i="1">
                        <a:solidFill>
                          <a:schemeClr val="tx2"/>
                        </a:solidFill>
                        <a:latin typeface="Cambria Math"/>
                      </a:rPr>
                      <m:t>𝒇</m:t>
                    </m:r>
                    <m:d>
                      <m:dPr>
                        <m:ctrlPr>
                          <a:rPr lang="fr-FR" sz="2800" b="1" i="1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fr-FR" sz="2800" b="1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𝒙</m:t>
                        </m:r>
                      </m:e>
                    </m:d>
                    <m:r>
                      <a:rPr lang="fr-FR" sz="2800" b="1" i="1" smtClean="0">
                        <a:solidFill>
                          <a:schemeClr val="tx2"/>
                        </a:solidFill>
                        <a:latin typeface="Cambria Math"/>
                      </a:rPr>
                      <m:t>&gt;</m:t>
                    </m:r>
                    <m:r>
                      <a:rPr lang="fr-FR" sz="2800" b="1" i="1">
                        <a:solidFill>
                          <a:schemeClr val="tx2"/>
                        </a:solidFill>
                        <a:latin typeface="Cambria Math"/>
                      </a:rPr>
                      <m:t>𝟎</m:t>
                    </m:r>
                    <m:r>
                      <a:rPr lang="fr-FR" sz="2800" b="1" i="1">
                        <a:solidFill>
                          <a:schemeClr val="tx2"/>
                        </a:solidFill>
                        <a:latin typeface="Cambria Math"/>
                      </a:rPr>
                      <m:t>.</m:t>
                    </m:r>
                  </m:oMath>
                </a14:m>
                <a:endParaRPr lang="fr-FR" sz="2800" b="1" dirty="0">
                  <a:solidFill>
                    <a:schemeClr val="tx2"/>
                  </a:solidFill>
                  <a:latin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7" name="ZoneTexte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63889" y="1484784"/>
                <a:ext cx="4278925" cy="1164934"/>
              </a:xfrm>
              <a:prstGeom prst="rect">
                <a:avLst/>
              </a:prstGeom>
              <a:blipFill rotWithShape="1">
                <a:blip r:embed="rId3"/>
                <a:stretch>
                  <a:fillRect b="-13613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Explosion 1 7"/>
              <p:cNvSpPr/>
              <p:nvPr/>
            </p:nvSpPr>
            <p:spPr>
              <a:xfrm>
                <a:off x="4608194" y="2780928"/>
                <a:ext cx="4535806" cy="3384376"/>
              </a:xfrm>
              <a:prstGeom prst="irregularSeal1">
                <a:avLst/>
              </a:prstGeom>
              <a:gradFill>
                <a:gsLst>
                  <a:gs pos="22000">
                    <a:schemeClr val="tx2">
                      <a:lumMod val="40000"/>
                      <a:lumOff val="60000"/>
                    </a:schemeClr>
                  </a:gs>
                  <a:gs pos="0">
                    <a:schemeClr val="tx2">
                      <a:lumMod val="60000"/>
                      <a:lumOff val="40000"/>
                    </a:schemeClr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</a:gsLst>
                <a:lin ang="5400000" scaled="0"/>
              </a:gradFill>
              <a:ln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fr-FR" sz="2800" dirty="0">
                    <a:solidFill>
                      <a:schemeClr val="tx1"/>
                    </a:solidFill>
                  </a:rPr>
                  <a:t>L’ensemble des solutions est </a:t>
                </a:r>
                <a14:m>
                  <m:oMath xmlns:m="http://schemas.openxmlformats.org/officeDocument/2006/math">
                    <m:r>
                      <a:rPr lang="fr-FR" sz="2800" i="1">
                        <a:solidFill>
                          <a:schemeClr val="tx1"/>
                        </a:solidFill>
                        <a:latin typeface="Cambria Math"/>
                      </a:rPr>
                      <m:t> </m:t>
                    </m:r>
                    <m:d>
                      <m:dPr>
                        <m:begChr m:val="["/>
                        <m:endChr m:val="]"/>
                        <m:ctrlPr>
                          <a:rPr lang="fr-FR" sz="2800" i="1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fr-FR" sz="2800" i="1">
                            <a:solidFill>
                              <a:schemeClr val="tx1"/>
                            </a:solidFill>
                            <a:latin typeface="Cambria Math"/>
                          </a:rPr>
                          <m:t>−4;−3</m:t>
                        </m:r>
                        <m:d>
                          <m:dPr>
                            <m:begChr m:val="["/>
                            <m:endChr m:val="]"/>
                            <m:ctrlPr>
                              <a:rPr lang="fr-FR" sz="2800" i="1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fr-FR" sz="2800" i="1">
                                <a:solidFill>
                                  <a:schemeClr val="tx1"/>
                                </a:solidFill>
                                <a:latin typeface="Cambria Math"/>
                                <a:ea typeface="Cambria Math"/>
                              </a:rPr>
                              <m:t>∪</m:t>
                            </m:r>
                          </m:e>
                        </m:d>
                        <m:r>
                          <a:rPr lang="fr-FR" sz="2800" i="1">
                            <a:solidFill>
                              <a:schemeClr val="tx1"/>
                            </a:solidFill>
                            <a:latin typeface="Cambria Math"/>
                            <a:ea typeface="Cambria Math"/>
                          </a:rPr>
                          <m:t>1;</m:t>
                        </m:r>
                        <m:f>
                          <m:fPr>
                            <m:ctrlPr>
                              <a:rPr lang="fr-FR" sz="2800" i="1">
                                <a:solidFill>
                                  <a:schemeClr val="tx1"/>
                                </a:solidFill>
                                <a:latin typeface="Cambria Math"/>
                                <a:ea typeface="Cambria Math"/>
                              </a:rPr>
                            </m:ctrlPr>
                          </m:fPr>
                          <m:num>
                            <m:r>
                              <a:rPr lang="fr-FR" sz="2800" i="1">
                                <a:solidFill>
                                  <a:schemeClr val="tx1"/>
                                </a:solidFill>
                                <a:latin typeface="Cambria Math"/>
                                <a:ea typeface="Cambria Math"/>
                              </a:rPr>
                              <m:t>5</m:t>
                            </m:r>
                          </m:num>
                          <m:den>
                            <m:r>
                              <a:rPr lang="fr-FR" sz="2800" i="1">
                                <a:solidFill>
                                  <a:schemeClr val="tx1"/>
                                </a:solidFill>
                                <a:latin typeface="Cambria Math"/>
                                <a:ea typeface="Cambria Math"/>
                              </a:rPr>
                              <m:t>2</m:t>
                            </m:r>
                          </m:den>
                        </m:f>
                      </m:e>
                    </m:d>
                  </m:oMath>
                </a14:m>
                <a:endParaRPr lang="fr-FR" sz="28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8" name="Explosion 1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08194" y="2780928"/>
                <a:ext cx="4535806" cy="3384376"/>
              </a:xfrm>
              <a:prstGeom prst="irregularSeal1">
                <a:avLst/>
              </a:prstGeom>
              <a:blipFill rotWithShape="1">
                <a:blip r:embed="rId4"/>
                <a:stretch>
                  <a:fillRect/>
                </a:stretch>
              </a:blipFill>
              <a:ln>
                <a:solidFill>
                  <a:srgbClr val="002060"/>
                </a:solidFill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050" y="1772816"/>
            <a:ext cx="4165848" cy="42508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9" name="ZoneTexte 8"/>
              <p:cNvSpPr txBox="1"/>
              <p:nvPr/>
            </p:nvSpPr>
            <p:spPr>
              <a:xfrm>
                <a:off x="683568" y="3702669"/>
                <a:ext cx="360040" cy="39555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fr-FR" b="0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𝐶</m:t>
                          </m:r>
                        </m:e>
                        <m:sub>
                          <m:r>
                            <a:rPr lang="fr-FR" b="0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𝑓</m:t>
                          </m:r>
                        </m:sub>
                      </m:sSub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9" name="ZoneTexte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3568" y="3702669"/>
                <a:ext cx="360040" cy="395558"/>
              </a:xfrm>
              <a:prstGeom prst="rect">
                <a:avLst/>
              </a:prstGeom>
              <a:blipFill rotWithShape="1">
                <a:blip r:embed="rId6"/>
                <a:stretch>
                  <a:fillRect r="-8475" b="-7692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80936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3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</a:t>
            </a:r>
            <a: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9</a:t>
            </a:r>
            <a:b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1493520"/>
          </a:xfrm>
        </p:spPr>
        <p:txBody>
          <a:bodyPr/>
          <a:lstStyle/>
          <a:p>
            <a:pPr marL="0" indent="0" algn="ctr">
              <a:buNone/>
            </a:pPr>
            <a: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/>
            </a: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r>
              <a:rPr lang="fr-FR" sz="3200" dirty="0" smtClean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        </a:t>
            </a:r>
            <a:endParaRPr lang="fr-FR" sz="3200" dirty="0">
              <a:solidFill>
                <a:schemeClr val="tx2"/>
              </a:solidFill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050" y="1772816"/>
            <a:ext cx="4093840" cy="42400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8" name="ZoneTexte 7"/>
              <p:cNvSpPr txBox="1"/>
              <p:nvPr/>
            </p:nvSpPr>
            <p:spPr>
              <a:xfrm>
                <a:off x="4563890" y="1916832"/>
                <a:ext cx="4278925" cy="116493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800" b="1" dirty="0" smtClean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Résoudre dans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fr-FR" sz="2800" b="1" i="1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fr-FR" sz="2800" b="1" i="1">
                            <a:solidFill>
                              <a:schemeClr val="tx2"/>
                            </a:solidFill>
                            <a:latin typeface="Cambria Math"/>
                          </a:rPr>
                          <m:t>−</m:t>
                        </m:r>
                        <m:r>
                          <a:rPr lang="fr-FR" sz="2800" b="1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𝟒</m:t>
                        </m:r>
                        <m:r>
                          <a:rPr lang="fr-FR" sz="2800" b="1" i="1">
                            <a:solidFill>
                              <a:schemeClr val="tx2"/>
                            </a:solidFill>
                            <a:latin typeface="Cambria Math"/>
                          </a:rPr>
                          <m:t>;</m:t>
                        </m:r>
                        <m:f>
                          <m:fPr>
                            <m:ctrlPr>
                              <a:rPr lang="fr-FR" sz="2800" b="1" i="1">
                                <a:solidFill>
                                  <a:schemeClr val="tx2"/>
                                </a:solidFill>
                                <a:latin typeface="Cambria Math"/>
                              </a:rPr>
                            </m:ctrlPr>
                          </m:fPr>
                          <m:num>
                            <m:r>
                              <a:rPr lang="fr-FR" sz="2800" b="1" i="1">
                                <a:solidFill>
                                  <a:schemeClr val="tx2"/>
                                </a:solidFill>
                                <a:latin typeface="Cambria Math"/>
                              </a:rPr>
                              <m:t>𝟓</m:t>
                            </m:r>
                          </m:num>
                          <m:den>
                            <m:r>
                              <a:rPr lang="fr-FR" sz="2800" b="1" i="1">
                                <a:solidFill>
                                  <a:schemeClr val="tx2"/>
                                </a:solidFill>
                                <a:latin typeface="Cambria Math"/>
                              </a:rPr>
                              <m:t>𝟐</m:t>
                            </m:r>
                          </m:den>
                        </m:f>
                      </m:e>
                    </m:d>
                  </m:oMath>
                </a14:m>
                <a:r>
                  <a:rPr lang="fr-FR" sz="2800" b="1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 </a:t>
                </a:r>
                <a:endParaRPr lang="fr-FR" sz="2800" b="1" dirty="0" smtClean="0">
                  <a:solidFill>
                    <a:schemeClr val="tx2"/>
                  </a:solidFill>
                  <a:latin typeface="Cambria" panose="02040503050406030204" pitchFamily="18" charset="0"/>
                </a:endParaRPr>
              </a:p>
              <a:p>
                <a:pPr algn="ctr"/>
                <a:r>
                  <a:rPr lang="fr-FR" sz="2800" b="1" dirty="0" smtClean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l’inéquation </a:t>
                </a:r>
                <a14:m>
                  <m:oMath xmlns:m="http://schemas.openxmlformats.org/officeDocument/2006/math">
                    <m:r>
                      <a:rPr lang="fr-FR" sz="2800" b="1" i="1">
                        <a:solidFill>
                          <a:schemeClr val="tx2"/>
                        </a:solidFill>
                        <a:latin typeface="Cambria Math"/>
                      </a:rPr>
                      <m:t>𝒇</m:t>
                    </m:r>
                    <m:r>
                      <a:rPr lang="fr-FR" sz="2800" b="1" i="1" smtClean="0">
                        <a:solidFill>
                          <a:schemeClr val="tx2"/>
                        </a:solidFill>
                        <a:latin typeface="Cambria Math"/>
                      </a:rPr>
                      <m:t>′</m:t>
                    </m:r>
                    <m:d>
                      <m:dPr>
                        <m:ctrlPr>
                          <a:rPr lang="fr-FR" sz="2800" b="1" i="1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fr-FR" sz="2800" b="1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𝒙</m:t>
                        </m:r>
                      </m:e>
                    </m:d>
                    <m:r>
                      <a:rPr lang="fr-FR" sz="2800" b="1" i="1" smtClean="0">
                        <a:solidFill>
                          <a:schemeClr val="tx2"/>
                        </a:solidFill>
                        <a:latin typeface="Cambria Math"/>
                        <a:ea typeface="Cambria Math"/>
                      </a:rPr>
                      <m:t>≤</m:t>
                    </m:r>
                    <m:r>
                      <a:rPr lang="fr-FR" sz="2800" b="1" i="1">
                        <a:solidFill>
                          <a:schemeClr val="tx2"/>
                        </a:solidFill>
                        <a:latin typeface="Cambria Math"/>
                      </a:rPr>
                      <m:t>𝟎</m:t>
                    </m:r>
                    <m:r>
                      <a:rPr lang="fr-FR" sz="2800" b="1" i="1">
                        <a:solidFill>
                          <a:schemeClr val="tx2"/>
                        </a:solidFill>
                        <a:latin typeface="Cambria Math"/>
                      </a:rPr>
                      <m:t>.</m:t>
                    </m:r>
                  </m:oMath>
                </a14:m>
                <a:endParaRPr lang="fr-FR" sz="2800" b="1" dirty="0">
                  <a:solidFill>
                    <a:schemeClr val="tx2"/>
                  </a:solidFill>
                  <a:latin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8" name="ZoneTexte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63890" y="1916832"/>
                <a:ext cx="4278925" cy="1164934"/>
              </a:xfrm>
              <a:prstGeom prst="rect">
                <a:avLst/>
              </a:prstGeom>
              <a:blipFill rotWithShape="1">
                <a:blip r:embed="rId3"/>
                <a:stretch>
                  <a:fillRect b="-13021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050" y="1717908"/>
            <a:ext cx="4398227" cy="43204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9" name="ZoneTexte 8"/>
              <p:cNvSpPr txBox="1"/>
              <p:nvPr/>
            </p:nvSpPr>
            <p:spPr>
              <a:xfrm>
                <a:off x="611560" y="3756212"/>
                <a:ext cx="360040" cy="39555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fr-FR" b="0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𝐶</m:t>
                          </m:r>
                        </m:e>
                        <m:sub>
                          <m:r>
                            <a:rPr lang="fr-FR" b="0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𝑓</m:t>
                          </m:r>
                        </m:sub>
                      </m:sSub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9" name="ZoneTexte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1560" y="3756212"/>
                <a:ext cx="360040" cy="395558"/>
              </a:xfrm>
              <a:prstGeom prst="rect">
                <a:avLst/>
              </a:prstGeom>
              <a:blipFill rotWithShape="1">
                <a:blip r:embed="rId5"/>
                <a:stretch>
                  <a:fillRect r="-8475" b="-7692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Explosion 1 9"/>
              <p:cNvSpPr/>
              <p:nvPr/>
            </p:nvSpPr>
            <p:spPr>
              <a:xfrm>
                <a:off x="4608194" y="3140968"/>
                <a:ext cx="4234621" cy="3024336"/>
              </a:xfrm>
              <a:prstGeom prst="irregularSeal1">
                <a:avLst/>
              </a:prstGeom>
              <a:gradFill>
                <a:gsLst>
                  <a:gs pos="22000">
                    <a:schemeClr val="tx2">
                      <a:lumMod val="40000"/>
                      <a:lumOff val="60000"/>
                    </a:schemeClr>
                  </a:gs>
                  <a:gs pos="0">
                    <a:schemeClr val="tx2">
                      <a:lumMod val="60000"/>
                      <a:lumOff val="40000"/>
                    </a:schemeClr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</a:gsLst>
                <a:lin ang="5400000" scaled="0"/>
              </a:gradFill>
              <a:ln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fr-FR" sz="2800" dirty="0">
                    <a:solidFill>
                      <a:schemeClr val="tx1"/>
                    </a:solidFill>
                  </a:rPr>
                  <a:t>L’ensemble des solutions </a:t>
                </a:r>
                <a:r>
                  <a:rPr lang="fr-FR" sz="2800" dirty="0" smtClean="0">
                    <a:solidFill>
                      <a:schemeClr val="tx1"/>
                    </a:solidFill>
                  </a:rPr>
                  <a:t>est </a:t>
                </a:r>
                <a14:m>
                  <m:oMath xmlns:m="http://schemas.openxmlformats.org/officeDocument/2006/math">
                    <m:r>
                      <a:rPr lang="fr-FR" sz="2800" i="1">
                        <a:solidFill>
                          <a:schemeClr val="tx1"/>
                        </a:solidFill>
                        <a:latin typeface="Cambria Math"/>
                      </a:rPr>
                      <m:t>[−4;−1]</m:t>
                    </m:r>
                  </m:oMath>
                </a14:m>
                <a:r>
                  <a:rPr lang="fr-FR" sz="2800" dirty="0" smtClean="0">
                    <a:solidFill>
                      <a:schemeClr val="tx1"/>
                    </a:solidFill>
                  </a:rPr>
                  <a:t>.</a:t>
                </a:r>
                <a:endParaRPr lang="fr-FR" sz="28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0" name="Explosion 1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08194" y="3140968"/>
                <a:ext cx="4234621" cy="3024336"/>
              </a:xfrm>
              <a:prstGeom prst="irregularSeal1">
                <a:avLst/>
              </a:prstGeom>
              <a:blipFill rotWithShape="1">
                <a:blip r:embed="rId6"/>
                <a:stretch>
                  <a:fillRect/>
                </a:stretch>
              </a:blipFill>
              <a:ln>
                <a:solidFill>
                  <a:srgbClr val="002060"/>
                </a:solidFill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219608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3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</a:t>
            </a:r>
            <a: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10</a:t>
            </a:r>
            <a:b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1493520"/>
          </a:xfrm>
        </p:spPr>
        <p:txBody>
          <a:bodyPr/>
          <a:lstStyle/>
          <a:p>
            <a:pPr marL="0" indent="0" algn="ctr">
              <a:buNone/>
            </a:pPr>
            <a: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/>
            </a: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r>
              <a:rPr lang="fr-FR" sz="3200" dirty="0" smtClean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        </a:t>
            </a:r>
            <a:endParaRPr lang="fr-FR" sz="3200" dirty="0">
              <a:solidFill>
                <a:schemeClr val="tx2"/>
              </a:solidFill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050" y="1772816"/>
            <a:ext cx="4093840" cy="42400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7" name="ZoneTexte 6"/>
              <p:cNvSpPr txBox="1"/>
              <p:nvPr/>
            </p:nvSpPr>
            <p:spPr>
              <a:xfrm>
                <a:off x="4810367" y="1484784"/>
                <a:ext cx="4032448" cy="202670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800" b="1" dirty="0" smtClean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Déterminer l’ensemble des réels </a:t>
                </a:r>
                <a14:m>
                  <m:oMath xmlns:m="http://schemas.openxmlformats.org/officeDocument/2006/math">
                    <m:r>
                      <a:rPr lang="fr-FR" sz="2800" b="1" i="1">
                        <a:solidFill>
                          <a:schemeClr val="tx2"/>
                        </a:solidFill>
                        <a:latin typeface="Cambria Math"/>
                      </a:rPr>
                      <m:t>𝒙</m:t>
                    </m:r>
                  </m:oMath>
                </a14:m>
                <a:r>
                  <a:rPr lang="fr-FR" sz="2800" b="1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 de 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fr-FR" sz="2800" b="1" i="1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fr-FR" sz="2800" b="1" i="1">
                            <a:solidFill>
                              <a:schemeClr val="tx2"/>
                            </a:solidFill>
                            <a:latin typeface="Cambria Math"/>
                          </a:rPr>
                          <m:t>−</m:t>
                        </m:r>
                        <m:r>
                          <a:rPr lang="fr-FR" sz="2800" b="1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𝟒</m:t>
                        </m:r>
                        <m:r>
                          <a:rPr lang="fr-FR" sz="2800" b="1" i="1">
                            <a:solidFill>
                              <a:schemeClr val="tx2"/>
                            </a:solidFill>
                            <a:latin typeface="Cambria Math"/>
                          </a:rPr>
                          <m:t>;</m:t>
                        </m:r>
                        <m:f>
                          <m:fPr>
                            <m:ctrlPr>
                              <a:rPr lang="fr-FR" sz="2800" b="1" i="1">
                                <a:solidFill>
                                  <a:schemeClr val="tx2"/>
                                </a:solidFill>
                                <a:latin typeface="Cambria Math"/>
                              </a:rPr>
                            </m:ctrlPr>
                          </m:fPr>
                          <m:num>
                            <m:r>
                              <a:rPr lang="fr-FR" sz="2800" b="1" i="1">
                                <a:solidFill>
                                  <a:schemeClr val="tx2"/>
                                </a:solidFill>
                                <a:latin typeface="Cambria Math"/>
                              </a:rPr>
                              <m:t>𝟓</m:t>
                            </m:r>
                          </m:num>
                          <m:den>
                            <m:r>
                              <a:rPr lang="fr-FR" sz="2800" b="1" i="1">
                                <a:solidFill>
                                  <a:schemeClr val="tx2"/>
                                </a:solidFill>
                                <a:latin typeface="Cambria Math"/>
                              </a:rPr>
                              <m:t>𝟐</m:t>
                            </m:r>
                          </m:den>
                        </m:f>
                      </m:e>
                    </m:d>
                  </m:oMath>
                </a14:m>
                <a:r>
                  <a:rPr lang="fr-FR" sz="2800" b="1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 tels que </a:t>
                </a:r>
                <a14:m>
                  <m:oMath xmlns:m="http://schemas.openxmlformats.org/officeDocument/2006/math">
                    <m:r>
                      <a:rPr lang="fr-FR" sz="2800" b="1" i="1">
                        <a:solidFill>
                          <a:schemeClr val="tx2"/>
                        </a:solidFill>
                        <a:latin typeface="Cambria Math"/>
                      </a:rPr>
                      <m:t>𝒇</m:t>
                    </m:r>
                    <m:r>
                      <a:rPr lang="fr-FR" sz="2800" b="1" i="1">
                        <a:solidFill>
                          <a:schemeClr val="tx2"/>
                        </a:solidFill>
                        <a:latin typeface="Cambria Math"/>
                      </a:rPr>
                      <m:t>(</m:t>
                    </m:r>
                    <m:r>
                      <a:rPr lang="fr-FR" sz="2800" b="1" i="1">
                        <a:solidFill>
                          <a:schemeClr val="tx2"/>
                        </a:solidFill>
                        <a:latin typeface="Cambria Math"/>
                      </a:rPr>
                      <m:t>𝒙</m:t>
                    </m:r>
                    <m:r>
                      <a:rPr lang="fr-FR" sz="2800" b="1" i="1">
                        <a:solidFill>
                          <a:schemeClr val="tx2"/>
                        </a:solidFill>
                        <a:latin typeface="Cambria Math"/>
                      </a:rPr>
                      <m:t>)≤</m:t>
                    </m:r>
                    <m:r>
                      <a:rPr lang="fr-FR" sz="2800" b="1" i="1">
                        <a:solidFill>
                          <a:schemeClr val="tx2"/>
                        </a:solidFill>
                        <a:latin typeface="Cambria Math"/>
                        <a:ea typeface="Cambria Math"/>
                      </a:rPr>
                      <m:t>𝟎</m:t>
                    </m:r>
                  </m:oMath>
                </a14:m>
                <a:r>
                  <a:rPr lang="fr-FR" sz="2800" b="1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 et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fr-FR" sz="2800" b="1" i="1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fr-FR" sz="2800" b="1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𝒇</m:t>
                        </m:r>
                      </m:e>
                      <m:sup>
                        <m:r>
                          <a:rPr lang="fr-FR" sz="2800" b="1" i="1">
                            <a:solidFill>
                              <a:schemeClr val="tx2"/>
                            </a:solidFill>
                            <a:latin typeface="Cambria Math"/>
                          </a:rPr>
                          <m:t>′</m:t>
                        </m:r>
                      </m:sup>
                    </m:sSup>
                    <m:d>
                      <m:dPr>
                        <m:ctrlPr>
                          <a:rPr lang="fr-FR" sz="2800" b="1" i="1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fr-FR" sz="2800" b="1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𝒙</m:t>
                        </m:r>
                      </m:e>
                    </m:d>
                    <m:r>
                      <a:rPr lang="fr-FR" sz="2800" b="1" i="1">
                        <a:solidFill>
                          <a:schemeClr val="tx2"/>
                        </a:solidFill>
                        <a:latin typeface="Cambria Math"/>
                      </a:rPr>
                      <m:t>&gt;</m:t>
                    </m:r>
                    <m:r>
                      <a:rPr lang="fr-FR" sz="2800" b="1" i="1">
                        <a:solidFill>
                          <a:schemeClr val="tx2"/>
                        </a:solidFill>
                        <a:latin typeface="Cambria Math"/>
                      </a:rPr>
                      <m:t>𝟎</m:t>
                    </m:r>
                    <m:r>
                      <a:rPr lang="fr-FR" sz="2800" b="1" i="1">
                        <a:solidFill>
                          <a:schemeClr val="tx2"/>
                        </a:solidFill>
                        <a:latin typeface="Cambria Math"/>
                      </a:rPr>
                      <m:t>.</m:t>
                    </m:r>
                  </m:oMath>
                </a14:m>
                <a:endParaRPr lang="fr-FR" sz="2800" b="1" dirty="0">
                  <a:solidFill>
                    <a:schemeClr val="tx2"/>
                  </a:solidFill>
                  <a:latin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7" name="ZoneTexte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10367" y="1484784"/>
                <a:ext cx="4032448" cy="2026709"/>
              </a:xfrm>
              <a:prstGeom prst="rect">
                <a:avLst/>
              </a:prstGeom>
              <a:blipFill rotWithShape="1">
                <a:blip r:embed="rId3"/>
                <a:stretch>
                  <a:fillRect l="-1964" t="-3012" r="-3927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Explosion 1 7"/>
              <p:cNvSpPr/>
              <p:nvPr/>
            </p:nvSpPr>
            <p:spPr>
              <a:xfrm>
                <a:off x="4810367" y="3559664"/>
                <a:ext cx="4333633" cy="2869835"/>
              </a:xfrm>
              <a:prstGeom prst="irregularSeal1">
                <a:avLst/>
              </a:prstGeom>
              <a:gradFill>
                <a:gsLst>
                  <a:gs pos="22000">
                    <a:schemeClr val="tx2">
                      <a:lumMod val="40000"/>
                      <a:lumOff val="60000"/>
                    </a:schemeClr>
                  </a:gs>
                  <a:gs pos="0">
                    <a:schemeClr val="tx2">
                      <a:lumMod val="60000"/>
                      <a:lumOff val="40000"/>
                    </a:schemeClr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</a:gsLst>
                <a:lin ang="5400000" scaled="0"/>
              </a:gradFill>
              <a:ln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fr-FR" sz="2800" dirty="0" smtClean="0">
                    <a:solidFill>
                      <a:schemeClr val="tx1"/>
                    </a:solidFill>
                  </a:rPr>
                  <a:t>L’ensemble des solutions est </a:t>
                </a:r>
                <a14:m>
                  <m:oMath xmlns:m="http://schemas.openxmlformats.org/officeDocument/2006/math">
                    <m:r>
                      <a:rPr lang="fr-FR" sz="2800" i="1" dirty="0">
                        <a:solidFill>
                          <a:schemeClr val="tx1"/>
                        </a:solidFill>
                        <a:latin typeface="Cambria Math"/>
                      </a:rPr>
                      <m:t>]</m:t>
                    </m:r>
                    <m:r>
                      <a:rPr lang="fr-FR" sz="2800" i="1">
                        <a:solidFill>
                          <a:schemeClr val="tx1"/>
                        </a:solidFill>
                        <a:latin typeface="Cambria Math"/>
                      </a:rPr>
                      <m:t>−</m:t>
                    </m:r>
                    <m:r>
                      <a:rPr lang="fr-FR" sz="2800" b="0" i="1" smtClean="0">
                        <a:solidFill>
                          <a:schemeClr val="tx1"/>
                        </a:solidFill>
                        <a:latin typeface="Cambria Math"/>
                      </a:rPr>
                      <m:t>1</m:t>
                    </m:r>
                    <m:r>
                      <a:rPr lang="fr-FR" sz="2800" i="1">
                        <a:solidFill>
                          <a:schemeClr val="tx1"/>
                        </a:solidFill>
                        <a:latin typeface="Cambria Math"/>
                      </a:rPr>
                      <m:t>;1]</m:t>
                    </m:r>
                  </m:oMath>
                </a14:m>
                <a:r>
                  <a:rPr lang="fr-FR" sz="2800" dirty="0" smtClean="0">
                    <a:solidFill>
                      <a:schemeClr val="tx1"/>
                    </a:solidFill>
                  </a:rPr>
                  <a:t>.</a:t>
                </a:r>
                <a:endParaRPr lang="fr-FR" sz="28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8" name="Explosion 1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10367" y="3559664"/>
                <a:ext cx="4333633" cy="2869835"/>
              </a:xfrm>
              <a:prstGeom prst="irregularSeal1">
                <a:avLst/>
              </a:prstGeom>
              <a:blipFill rotWithShape="1">
                <a:blip r:embed="rId4"/>
                <a:stretch>
                  <a:fillRect/>
                </a:stretch>
              </a:blipFill>
              <a:ln>
                <a:solidFill>
                  <a:srgbClr val="002060"/>
                </a:solidFill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101" y="1772816"/>
            <a:ext cx="4341451" cy="42650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9" name="ZoneTexte 8"/>
              <p:cNvSpPr txBox="1"/>
              <p:nvPr/>
            </p:nvSpPr>
            <p:spPr>
              <a:xfrm>
                <a:off x="791580" y="3862323"/>
                <a:ext cx="360040" cy="39555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fr-FR" b="0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𝐶</m:t>
                          </m:r>
                        </m:e>
                        <m:sub>
                          <m:r>
                            <a:rPr lang="fr-FR" b="0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𝑓</m:t>
                          </m:r>
                        </m:sub>
                      </m:sSub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9" name="ZoneTexte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1580" y="3862323"/>
                <a:ext cx="360040" cy="395558"/>
              </a:xfrm>
              <a:prstGeom prst="rect">
                <a:avLst/>
              </a:prstGeom>
              <a:blipFill rotWithShape="1">
                <a:blip r:embed="rId6"/>
                <a:stretch>
                  <a:fillRect r="-6780" b="-9375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304254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3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533400" y="1844824"/>
            <a:ext cx="7851648" cy="1828800"/>
          </a:xfrm>
        </p:spPr>
        <p:txBody>
          <a:bodyPr anchor="ctr">
            <a:normAutofit/>
          </a:bodyPr>
          <a:lstStyle/>
          <a:p>
            <a:pPr algn="ctr"/>
            <a:r>
              <a:rPr lang="fr-FR" sz="8000" dirty="0" smtClean="0"/>
              <a:t>Fin</a:t>
            </a:r>
            <a:endParaRPr lang="fr-FR" sz="8000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533400" y="4124672"/>
            <a:ext cx="7854696" cy="1752600"/>
          </a:xfrm>
        </p:spPr>
        <p:txBody>
          <a:bodyPr anchor="ctr"/>
          <a:lstStyle/>
          <a:p>
            <a:pPr algn="ctr"/>
            <a:r>
              <a:rPr lang="fr-FR" dirty="0" smtClean="0">
                <a:latin typeface="+mj-lt"/>
              </a:rPr>
              <a:t>Activités mentales et automatismes</a:t>
            </a:r>
          </a:p>
          <a:p>
            <a:pPr algn="ctr"/>
            <a:r>
              <a:rPr lang="fr-FR" dirty="0" smtClean="0">
                <a:latin typeface="+mj-lt"/>
              </a:rPr>
              <a:t>IREM de Clermont-Ferrand</a:t>
            </a:r>
            <a:endParaRPr lang="fr-FR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566373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</a:t>
            </a:r>
            <a: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1</a:t>
            </a:r>
            <a:b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1493520"/>
          </a:xfrm>
        </p:spPr>
        <p:txBody>
          <a:bodyPr/>
          <a:lstStyle/>
          <a:p>
            <a:pPr marL="0" indent="0" algn="ctr">
              <a:buNone/>
            </a:pPr>
            <a: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/>
            </a: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r>
              <a:rPr lang="fr-FR" sz="3200" dirty="0" smtClean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        </a:t>
            </a:r>
            <a:endParaRPr lang="fr-FR" sz="3200" dirty="0">
              <a:solidFill>
                <a:schemeClr val="tx2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ZoneTexte 6"/>
              <p:cNvSpPr txBox="1"/>
              <p:nvPr/>
            </p:nvSpPr>
            <p:spPr>
              <a:xfrm>
                <a:off x="4283968" y="1916832"/>
                <a:ext cx="4558847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3200" b="1" dirty="0" smtClean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Déterminer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fr-FR" sz="3200" b="1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fr-FR" sz="3200" b="1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𝒇</m:t>
                        </m:r>
                      </m:e>
                      <m:sup>
                        <m:r>
                          <a:rPr lang="fr-FR" sz="3200" b="1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′</m:t>
                        </m:r>
                      </m:sup>
                    </m:sSup>
                    <m:d>
                      <m:dPr>
                        <m:ctrlPr>
                          <a:rPr lang="fr-FR" sz="3200" b="1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fr-FR" sz="3200" b="1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𝟑</m:t>
                        </m:r>
                      </m:e>
                    </m:d>
                    <m:r>
                      <a:rPr lang="fr-FR" sz="3200" b="1" i="1" smtClean="0">
                        <a:solidFill>
                          <a:schemeClr val="tx2"/>
                        </a:solidFill>
                        <a:latin typeface="Cambria Math"/>
                      </a:rPr>
                      <m:t>.</m:t>
                    </m:r>
                  </m:oMath>
                </a14:m>
                <a:endParaRPr lang="fr-FR" sz="3200" b="1" dirty="0">
                  <a:solidFill>
                    <a:schemeClr val="tx2"/>
                  </a:solidFill>
                  <a:latin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7" name="ZoneTexte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83968" y="1916832"/>
                <a:ext cx="4558847" cy="584775"/>
              </a:xfrm>
              <a:prstGeom prst="rect">
                <a:avLst/>
              </a:prstGeom>
              <a:blipFill rotWithShape="1">
                <a:blip r:embed="rId2"/>
                <a:stretch>
                  <a:fillRect t="-13542" b="-33333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0663" y="1664318"/>
            <a:ext cx="3259510" cy="4752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8" name="ZoneTexte 7"/>
              <p:cNvSpPr txBox="1"/>
              <p:nvPr/>
            </p:nvSpPr>
            <p:spPr>
              <a:xfrm>
                <a:off x="1031751" y="3645024"/>
                <a:ext cx="360040" cy="39555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fr-FR" b="0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𝐶</m:t>
                          </m:r>
                        </m:e>
                        <m:sub>
                          <m:r>
                            <a:rPr lang="fr-FR" b="0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𝑓</m:t>
                          </m:r>
                        </m:sub>
                      </m:sSub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8" name="ZoneTexte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31751" y="3645024"/>
                <a:ext cx="360040" cy="395558"/>
              </a:xfrm>
              <a:prstGeom prst="rect">
                <a:avLst/>
              </a:prstGeom>
              <a:blipFill rotWithShape="1">
                <a:blip r:embed="rId5"/>
                <a:stretch>
                  <a:fillRect r="-8475" b="-7692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953977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</a:t>
            </a:r>
            <a: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2</a:t>
            </a:r>
            <a:b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1493520"/>
          </a:xfrm>
        </p:spPr>
        <p:txBody>
          <a:bodyPr/>
          <a:lstStyle/>
          <a:p>
            <a:pPr marL="0" indent="0" algn="ctr">
              <a:buNone/>
            </a:pPr>
            <a: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/>
            </a: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r>
              <a:rPr lang="fr-FR" sz="3200" dirty="0" smtClean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        </a:t>
            </a:r>
            <a:endParaRPr lang="fr-FR" sz="3200" dirty="0">
              <a:solidFill>
                <a:schemeClr val="tx2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ZoneTexte 6"/>
              <p:cNvSpPr txBox="1"/>
              <p:nvPr/>
            </p:nvSpPr>
            <p:spPr>
              <a:xfrm>
                <a:off x="4283968" y="1916832"/>
                <a:ext cx="4558847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3200" b="1" dirty="0" smtClean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Déterminer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fr-FR" sz="3200" b="1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fr-FR" sz="3200" b="1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𝒇</m:t>
                        </m:r>
                      </m:e>
                      <m:sup>
                        <m:r>
                          <a:rPr lang="fr-FR" sz="3200" b="1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′</m:t>
                        </m:r>
                      </m:sup>
                    </m:sSup>
                    <m:d>
                      <m:dPr>
                        <m:ctrlPr>
                          <a:rPr lang="fr-FR" sz="3200" b="1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fr-FR" sz="3200" b="1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𝟎</m:t>
                        </m:r>
                      </m:e>
                    </m:d>
                    <m:r>
                      <a:rPr lang="fr-FR" sz="3200" b="1" i="1" smtClean="0">
                        <a:solidFill>
                          <a:schemeClr val="tx2"/>
                        </a:solidFill>
                        <a:latin typeface="Cambria Math"/>
                      </a:rPr>
                      <m:t>.</m:t>
                    </m:r>
                  </m:oMath>
                </a14:m>
                <a:endParaRPr lang="fr-FR" sz="3200" b="1" dirty="0">
                  <a:solidFill>
                    <a:schemeClr val="tx2"/>
                  </a:solidFill>
                  <a:latin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7" name="ZoneTexte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83968" y="1916832"/>
                <a:ext cx="4558847" cy="584775"/>
              </a:xfrm>
              <a:prstGeom prst="rect">
                <a:avLst/>
              </a:prstGeom>
              <a:blipFill rotWithShape="1">
                <a:blip r:embed="rId2"/>
                <a:stretch>
                  <a:fillRect t="-13542" b="-33333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0663" y="1664318"/>
            <a:ext cx="3259510" cy="4752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8" name="ZoneTexte 7"/>
              <p:cNvSpPr txBox="1"/>
              <p:nvPr/>
            </p:nvSpPr>
            <p:spPr>
              <a:xfrm>
                <a:off x="1031751" y="3645024"/>
                <a:ext cx="360040" cy="39555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fr-FR" b="0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𝐶</m:t>
                          </m:r>
                        </m:e>
                        <m:sub>
                          <m:r>
                            <a:rPr lang="fr-FR" b="0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𝑓</m:t>
                          </m:r>
                        </m:sub>
                      </m:sSub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8" name="ZoneTexte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31751" y="3645024"/>
                <a:ext cx="360040" cy="395558"/>
              </a:xfrm>
              <a:prstGeom prst="rect">
                <a:avLst/>
              </a:prstGeom>
              <a:blipFill rotWithShape="1">
                <a:blip r:embed="rId5"/>
                <a:stretch>
                  <a:fillRect r="-8475" b="-7692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257208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3</a:t>
            </a:r>
            <a: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/>
            </a:r>
            <a:b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1493520"/>
          </a:xfrm>
        </p:spPr>
        <p:txBody>
          <a:bodyPr/>
          <a:lstStyle/>
          <a:p>
            <a:pPr marL="0" indent="0" algn="ctr">
              <a:buNone/>
            </a:pPr>
            <a: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/>
            </a: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r>
              <a:rPr lang="fr-FR" sz="3200" dirty="0" smtClean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        </a:t>
            </a:r>
            <a:endParaRPr lang="fr-FR" sz="3200" dirty="0">
              <a:solidFill>
                <a:schemeClr val="tx2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0663" y="1664318"/>
            <a:ext cx="3259510" cy="4752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8" name="ZoneTexte 7"/>
              <p:cNvSpPr txBox="1"/>
              <p:nvPr/>
            </p:nvSpPr>
            <p:spPr>
              <a:xfrm>
                <a:off x="1031751" y="3645024"/>
                <a:ext cx="360040" cy="39555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fr-FR" b="0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𝐶</m:t>
                          </m:r>
                        </m:e>
                        <m:sub>
                          <m:r>
                            <a:rPr lang="fr-FR" b="0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𝑓</m:t>
                          </m:r>
                        </m:sub>
                      </m:sSub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8" name="ZoneTexte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31751" y="3645024"/>
                <a:ext cx="360040" cy="395558"/>
              </a:xfrm>
              <a:prstGeom prst="rect">
                <a:avLst/>
              </a:prstGeom>
              <a:blipFill rotWithShape="1">
                <a:blip r:embed="rId5"/>
                <a:stretch>
                  <a:fillRect r="-8475" b="-7692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ZoneTexte 8"/>
              <p:cNvSpPr txBox="1"/>
              <p:nvPr/>
            </p:nvSpPr>
            <p:spPr>
              <a:xfrm>
                <a:off x="4200129" y="2022692"/>
                <a:ext cx="4932039" cy="161627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3200" b="1" dirty="0" smtClean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Déterminer une équation de la tangente à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r-FR" sz="3200" b="1" i="1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fr-FR" sz="3200" b="1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𝑪</m:t>
                        </m:r>
                      </m:e>
                      <m:sub>
                        <m:r>
                          <a:rPr lang="fr-FR" sz="3200" b="1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𝒇</m:t>
                        </m:r>
                      </m:sub>
                    </m:sSub>
                  </m:oMath>
                </a14:m>
                <a:r>
                  <a:rPr lang="fr-FR" sz="3200" b="1" dirty="0" smtClean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 au point d’abscisse </a:t>
                </a:r>
                <a14:m>
                  <m:oMath xmlns:m="http://schemas.openxmlformats.org/officeDocument/2006/math">
                    <m:r>
                      <a:rPr lang="fr-FR" sz="3200" b="1" i="0" smtClean="0">
                        <a:solidFill>
                          <a:schemeClr val="tx2"/>
                        </a:solidFill>
                        <a:latin typeface="Cambria Math"/>
                      </a:rPr>
                      <m:t>𝟎</m:t>
                    </m:r>
                    <m:r>
                      <a:rPr lang="fr-FR" sz="3200" b="1" i="1">
                        <a:solidFill>
                          <a:schemeClr val="tx2"/>
                        </a:solidFill>
                        <a:latin typeface="Cambria Math"/>
                      </a:rPr>
                      <m:t>.</m:t>
                    </m:r>
                  </m:oMath>
                </a14:m>
                <a:endParaRPr lang="fr-FR" sz="3200" b="1" dirty="0">
                  <a:solidFill>
                    <a:schemeClr val="tx2"/>
                  </a:solidFill>
                  <a:latin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9" name="ZoneTexte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00129" y="2022692"/>
                <a:ext cx="4932039" cy="1616276"/>
              </a:xfrm>
              <a:prstGeom prst="rect">
                <a:avLst/>
              </a:prstGeom>
              <a:blipFill rotWithShape="1">
                <a:blip r:embed="rId6"/>
                <a:stretch>
                  <a:fillRect l="-3090" t="-4906" r="-4944" b="-11321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366641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</a:t>
            </a:r>
            <a: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4</a:t>
            </a:r>
            <a:b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1493520"/>
          </a:xfrm>
        </p:spPr>
        <p:txBody>
          <a:bodyPr/>
          <a:lstStyle/>
          <a:p>
            <a:pPr marL="0" indent="0" algn="ctr">
              <a:buNone/>
            </a:pPr>
            <a: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/>
            </a: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r>
              <a:rPr lang="fr-FR" sz="3200" dirty="0" smtClean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        </a:t>
            </a:r>
            <a:endParaRPr lang="fr-FR" sz="3200" dirty="0">
              <a:solidFill>
                <a:schemeClr val="tx2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0663" y="1664318"/>
            <a:ext cx="3259510" cy="4752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8" name="ZoneTexte 7"/>
              <p:cNvSpPr txBox="1"/>
              <p:nvPr/>
            </p:nvSpPr>
            <p:spPr>
              <a:xfrm>
                <a:off x="1031751" y="3645024"/>
                <a:ext cx="360040" cy="39555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fr-FR" b="0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𝐶</m:t>
                          </m:r>
                        </m:e>
                        <m:sub>
                          <m:r>
                            <a:rPr lang="fr-FR" b="0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𝑓</m:t>
                          </m:r>
                        </m:sub>
                      </m:sSub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8" name="ZoneTexte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31751" y="3645024"/>
                <a:ext cx="360040" cy="395558"/>
              </a:xfrm>
              <a:prstGeom prst="rect">
                <a:avLst/>
              </a:prstGeom>
              <a:blipFill rotWithShape="1">
                <a:blip r:embed="rId5"/>
                <a:stretch>
                  <a:fillRect r="-8475" b="-7692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ZoneTexte 8"/>
              <p:cNvSpPr txBox="1"/>
              <p:nvPr/>
            </p:nvSpPr>
            <p:spPr>
              <a:xfrm>
                <a:off x="4283968" y="1916832"/>
                <a:ext cx="4558847" cy="10772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3200" b="1" dirty="0" smtClean="0">
                    <a:solidFill>
                      <a:schemeClr val="tx2"/>
                    </a:solidFill>
                  </a:rPr>
                  <a:t>Résoudre dans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fr-FR" sz="3200" b="1" i="1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fr-FR" sz="3200" b="1" i="1">
                            <a:solidFill>
                              <a:schemeClr val="tx2"/>
                            </a:solidFill>
                            <a:latin typeface="Cambria Math"/>
                          </a:rPr>
                          <m:t>−</m:t>
                        </m:r>
                        <m:r>
                          <a:rPr lang="fr-FR" sz="3200" b="1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𝟑</m:t>
                        </m:r>
                        <m:r>
                          <a:rPr lang="fr-FR" sz="3200" b="1" i="1">
                            <a:solidFill>
                              <a:schemeClr val="tx2"/>
                            </a:solidFill>
                            <a:latin typeface="Cambria Math"/>
                          </a:rPr>
                          <m:t>;</m:t>
                        </m:r>
                        <m:r>
                          <a:rPr lang="fr-FR" sz="3200" b="1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𝟓</m:t>
                        </m:r>
                      </m:e>
                    </m:d>
                  </m:oMath>
                </a14:m>
                <a:r>
                  <a:rPr lang="fr-FR" sz="3200" b="1" dirty="0">
                    <a:solidFill>
                      <a:schemeClr val="tx2"/>
                    </a:solidFill>
                  </a:rPr>
                  <a:t> </a:t>
                </a:r>
                <a:endParaRPr lang="fr-FR" sz="3200" b="1" dirty="0" smtClean="0">
                  <a:solidFill>
                    <a:schemeClr val="tx2"/>
                  </a:solidFill>
                </a:endParaRPr>
              </a:p>
              <a:p>
                <a:pPr algn="ctr"/>
                <a:r>
                  <a:rPr lang="fr-FR" sz="3200" b="1" dirty="0" smtClean="0">
                    <a:solidFill>
                      <a:schemeClr val="tx2"/>
                    </a:solidFill>
                  </a:rPr>
                  <a:t>l’équation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fr-FR" sz="3200" b="1" i="1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fr-FR" sz="3200" b="1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𝒇</m:t>
                        </m:r>
                      </m:e>
                      <m:sup>
                        <m:r>
                          <a:rPr lang="fr-FR" sz="3200" b="1" i="1">
                            <a:solidFill>
                              <a:schemeClr val="tx2"/>
                            </a:solidFill>
                            <a:latin typeface="Cambria Math"/>
                          </a:rPr>
                          <m:t>′</m:t>
                        </m:r>
                      </m:sup>
                    </m:sSup>
                    <m:d>
                      <m:dPr>
                        <m:ctrlPr>
                          <a:rPr lang="fr-FR" sz="3200" b="1" i="1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fr-FR" sz="3200" b="1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𝒙</m:t>
                        </m:r>
                      </m:e>
                    </m:d>
                    <m:r>
                      <a:rPr lang="fr-FR" sz="3200" b="1" i="1">
                        <a:solidFill>
                          <a:schemeClr val="tx2"/>
                        </a:solidFill>
                        <a:latin typeface="Cambria Math"/>
                      </a:rPr>
                      <m:t>=</m:t>
                    </m:r>
                    <m:r>
                      <a:rPr lang="fr-FR" sz="3200" b="1" i="1">
                        <a:solidFill>
                          <a:schemeClr val="tx2"/>
                        </a:solidFill>
                        <a:latin typeface="Cambria Math"/>
                      </a:rPr>
                      <m:t>𝟎</m:t>
                    </m:r>
                    <m:r>
                      <a:rPr lang="fr-FR" sz="3200" b="1" i="1">
                        <a:solidFill>
                          <a:schemeClr val="tx2"/>
                        </a:solidFill>
                        <a:latin typeface="Cambria Math"/>
                      </a:rPr>
                      <m:t>.</m:t>
                    </m:r>
                  </m:oMath>
                </a14:m>
                <a:endParaRPr lang="fr-FR" sz="3200" b="1" dirty="0">
                  <a:solidFill>
                    <a:schemeClr val="tx2"/>
                  </a:solidFill>
                </a:endParaRPr>
              </a:p>
            </p:txBody>
          </p:sp>
        </mc:Choice>
        <mc:Fallback xmlns="">
          <p:sp>
            <p:nvSpPr>
              <p:cNvPr id="9" name="ZoneTexte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83968" y="1916832"/>
                <a:ext cx="4558847" cy="1077218"/>
              </a:xfrm>
              <a:prstGeom prst="rect">
                <a:avLst/>
              </a:prstGeom>
              <a:blipFill rotWithShape="1">
                <a:blip r:embed="rId6"/>
                <a:stretch>
                  <a:fillRect l="-1070" t="-6780" b="-18079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746466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</a:t>
            </a:r>
            <a: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5</a:t>
            </a:r>
            <a:b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1493520"/>
          </a:xfrm>
        </p:spPr>
        <p:txBody>
          <a:bodyPr/>
          <a:lstStyle/>
          <a:p>
            <a:pPr marL="0" indent="0" algn="ctr">
              <a:buNone/>
            </a:pPr>
            <a: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/>
            </a: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r>
              <a:rPr lang="fr-FR" sz="3200" dirty="0" smtClean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        </a:t>
            </a:r>
            <a:endParaRPr lang="fr-FR" sz="3200" dirty="0">
              <a:solidFill>
                <a:schemeClr val="tx2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0663" y="1664318"/>
            <a:ext cx="3259510" cy="4752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8" name="ZoneTexte 7"/>
              <p:cNvSpPr txBox="1"/>
              <p:nvPr/>
            </p:nvSpPr>
            <p:spPr>
              <a:xfrm>
                <a:off x="1031751" y="3645024"/>
                <a:ext cx="360040" cy="39555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fr-FR" b="0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𝐶</m:t>
                          </m:r>
                        </m:e>
                        <m:sub>
                          <m:r>
                            <a:rPr lang="fr-FR" b="0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𝑓</m:t>
                          </m:r>
                        </m:sub>
                      </m:sSub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8" name="ZoneTexte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31751" y="3645024"/>
                <a:ext cx="360040" cy="395558"/>
              </a:xfrm>
              <a:prstGeom prst="rect">
                <a:avLst/>
              </a:prstGeom>
              <a:blipFill rotWithShape="1">
                <a:blip r:embed="rId5"/>
                <a:stretch>
                  <a:fillRect r="-8475" b="-7692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ZoneTexte 8"/>
              <p:cNvSpPr txBox="1"/>
              <p:nvPr/>
            </p:nvSpPr>
            <p:spPr>
              <a:xfrm>
                <a:off x="4427984" y="2132856"/>
                <a:ext cx="4558847" cy="10772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3200" b="1" dirty="0" smtClean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Résoudre dans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fr-FR" sz="3200" b="1" i="1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fr-FR" sz="3200" b="1" i="1">
                            <a:solidFill>
                              <a:schemeClr val="tx2"/>
                            </a:solidFill>
                            <a:latin typeface="Cambria Math"/>
                          </a:rPr>
                          <m:t>−</m:t>
                        </m:r>
                        <m:r>
                          <a:rPr lang="fr-FR" sz="3200" b="1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𝟑</m:t>
                        </m:r>
                        <m:r>
                          <a:rPr lang="fr-FR" sz="3200" b="1" i="1">
                            <a:solidFill>
                              <a:schemeClr val="tx2"/>
                            </a:solidFill>
                            <a:latin typeface="Cambria Math"/>
                          </a:rPr>
                          <m:t>;</m:t>
                        </m:r>
                        <m:r>
                          <a:rPr lang="fr-FR" sz="3200" b="1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𝟓</m:t>
                        </m:r>
                      </m:e>
                    </m:d>
                  </m:oMath>
                </a14:m>
                <a:r>
                  <a:rPr lang="fr-FR" sz="3200" b="1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 </a:t>
                </a:r>
                <a:r>
                  <a:rPr lang="fr-FR" sz="3200" b="1" dirty="0" smtClean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l’inéquation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fr-FR" sz="3200" b="1" i="1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fr-FR" sz="3200" b="1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𝒇</m:t>
                        </m:r>
                      </m:e>
                      <m:sup>
                        <m:r>
                          <a:rPr lang="fr-FR" sz="3200" b="1" i="1">
                            <a:solidFill>
                              <a:schemeClr val="tx2"/>
                            </a:solidFill>
                            <a:latin typeface="Cambria Math"/>
                          </a:rPr>
                          <m:t>′</m:t>
                        </m:r>
                      </m:sup>
                    </m:sSup>
                    <m:d>
                      <m:dPr>
                        <m:ctrlPr>
                          <a:rPr lang="fr-FR" sz="3200" b="1" i="1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fr-FR" sz="3200" b="1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𝒙</m:t>
                        </m:r>
                      </m:e>
                    </m:d>
                    <m:r>
                      <a:rPr lang="fr-FR" sz="3200" b="1" i="1" smtClean="0">
                        <a:solidFill>
                          <a:schemeClr val="tx2"/>
                        </a:solidFill>
                        <a:latin typeface="Cambria Math"/>
                      </a:rPr>
                      <m:t>&gt;</m:t>
                    </m:r>
                    <m:r>
                      <a:rPr lang="fr-FR" sz="3200" b="1" i="1">
                        <a:solidFill>
                          <a:schemeClr val="tx2"/>
                        </a:solidFill>
                        <a:latin typeface="Cambria Math"/>
                      </a:rPr>
                      <m:t>𝟎</m:t>
                    </m:r>
                    <m:r>
                      <a:rPr lang="fr-FR" sz="3200" b="1" i="1">
                        <a:solidFill>
                          <a:schemeClr val="tx2"/>
                        </a:solidFill>
                        <a:latin typeface="Cambria Math"/>
                      </a:rPr>
                      <m:t>.</m:t>
                    </m:r>
                  </m:oMath>
                </a14:m>
                <a:endParaRPr lang="fr-FR" sz="3200" b="1" dirty="0">
                  <a:solidFill>
                    <a:schemeClr val="tx2"/>
                  </a:solidFill>
                  <a:latin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9" name="ZoneTexte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27984" y="2132856"/>
                <a:ext cx="4558847" cy="1077218"/>
              </a:xfrm>
              <a:prstGeom prst="rect">
                <a:avLst/>
              </a:prstGeom>
              <a:blipFill rotWithShape="1">
                <a:blip r:embed="rId6"/>
                <a:stretch>
                  <a:fillRect l="-668" t="-7345" b="-17514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958624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fr-FR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Espace réservé du contenu 2"/>
              <p:cNvSpPr txBox="1">
                <a:spLocks/>
              </p:cNvSpPr>
              <p:nvPr/>
            </p:nvSpPr>
            <p:spPr>
              <a:xfrm>
                <a:off x="179512" y="1700808"/>
                <a:ext cx="8712968" cy="2736304"/>
              </a:xfrm>
              <a:prstGeom prst="rect">
                <a:avLst/>
              </a:prstGeom>
            </p:spPr>
            <p:txBody>
              <a:bodyPr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None/>
                </a:pPr>
                <a:r>
                  <a:rPr lang="fr-FR" sz="2800" b="1" i="1" dirty="0" smtClean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f</a:t>
                </a:r>
                <a:r>
                  <a:rPr lang="fr-FR" sz="2800" b="1" dirty="0" smtClean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 est une fonction définie et dérivable sur </a:t>
                </a:r>
                <a14:m>
                  <m:oMath xmlns:m="http://schemas.openxmlformats.org/officeDocument/2006/math">
                    <m:r>
                      <a:rPr lang="fr-FR" sz="2800" b="1" i="1" smtClean="0">
                        <a:solidFill>
                          <a:schemeClr val="tx2"/>
                        </a:solidFill>
                        <a:latin typeface="Cambria Math"/>
                      </a:rPr>
                      <m:t>[−</m:t>
                    </m:r>
                    <m:r>
                      <a:rPr lang="fr-FR" sz="2800" b="1" i="1" smtClean="0">
                        <a:solidFill>
                          <a:schemeClr val="tx2"/>
                        </a:solidFill>
                        <a:latin typeface="Cambria Math"/>
                      </a:rPr>
                      <m:t>𝟒</m:t>
                    </m:r>
                    <m:r>
                      <a:rPr lang="fr-FR" sz="2800" b="1" i="1" smtClean="0">
                        <a:solidFill>
                          <a:schemeClr val="tx2"/>
                        </a:solidFill>
                        <a:latin typeface="Cambria Math"/>
                      </a:rPr>
                      <m:t>;</m:t>
                    </m:r>
                    <m:f>
                      <m:fPr>
                        <m:ctrlPr>
                          <a:rPr lang="fr-FR" sz="2800" b="1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fr-FR" sz="2800" b="1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𝟓</m:t>
                        </m:r>
                      </m:num>
                      <m:den>
                        <m:r>
                          <a:rPr lang="fr-FR" sz="2800" b="1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𝟐</m:t>
                        </m:r>
                      </m:den>
                    </m:f>
                    <m:r>
                      <a:rPr lang="fr-FR" sz="2800" b="1" i="1" smtClean="0">
                        <a:solidFill>
                          <a:schemeClr val="tx2"/>
                        </a:solidFill>
                        <a:latin typeface="Cambria Math"/>
                      </a:rPr>
                      <m:t>]</m:t>
                    </m:r>
                  </m:oMath>
                </a14:m>
                <a:r>
                  <a:rPr lang="fr-FR" sz="2800" b="1" dirty="0" smtClean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 et </a:t>
                </a:r>
              </a:p>
              <a:p>
                <a:pPr marL="0" indent="0" algn="ctr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fr-FR" sz="2800" b="1" i="1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fr-FR" sz="2800" b="1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𝑪</m:t>
                        </m:r>
                      </m:e>
                      <m:sub>
                        <m:r>
                          <a:rPr lang="fr-FR" sz="2800" b="1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𝒇</m:t>
                        </m:r>
                      </m:sub>
                    </m:sSub>
                  </m:oMath>
                </a14:m>
                <a:r>
                  <a:rPr lang="fr-FR" sz="2800" b="1" dirty="0" smtClean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 sa courbe représentative dans un repère du plan.</a:t>
                </a:r>
              </a:p>
              <a:p>
                <a:pPr marL="0" indent="0" algn="ctr">
                  <a:buNone/>
                </a:pPr>
                <a:r>
                  <a:rPr lang="fr-FR" sz="2800" b="1" dirty="0" smtClean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La droite tracée est la tangente à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r-FR" sz="2800" b="1" i="1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fr-FR" sz="2800" b="1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𝑪</m:t>
                        </m:r>
                      </m:e>
                      <m:sub>
                        <m:r>
                          <a:rPr lang="fr-FR" sz="2800" b="1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𝒇</m:t>
                        </m:r>
                      </m:sub>
                    </m:sSub>
                  </m:oMath>
                </a14:m>
                <a:r>
                  <a:rPr lang="fr-FR" sz="2800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 </a:t>
                </a:r>
                <a:r>
                  <a:rPr lang="fr-FR" sz="2800" b="1" dirty="0" smtClean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 au point A.</a:t>
                </a:r>
              </a:p>
              <a:p>
                <a:pPr marL="0" indent="0" algn="ctr">
                  <a:buFont typeface="Arial" panose="020B0604020202020204" pitchFamily="34" charset="0"/>
                  <a:buNone/>
                </a:pPr>
                <a:r>
                  <a:rPr lang="fr-FR" sz="2800" b="1" dirty="0" smtClean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Répondre à la question posée.</a:t>
                </a:r>
                <a:endParaRPr lang="fr-FR" sz="2800" b="1" dirty="0">
                  <a:solidFill>
                    <a:schemeClr val="tx2"/>
                  </a:solidFill>
                  <a:latin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3" name="Espace réservé du contenu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9512" y="1700808"/>
                <a:ext cx="8712968" cy="2736304"/>
              </a:xfrm>
              <a:prstGeom prst="rect">
                <a:avLst/>
              </a:prstGeom>
              <a:blipFill rotWithShape="1">
                <a:blip r:embed="rId2"/>
                <a:stretch>
                  <a:fillRect r="-839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67145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</a:t>
            </a:r>
            <a: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6</a:t>
            </a:r>
            <a:b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1493520"/>
          </a:xfrm>
        </p:spPr>
        <p:txBody>
          <a:bodyPr/>
          <a:lstStyle/>
          <a:p>
            <a:pPr marL="0" indent="0" algn="ctr">
              <a:buNone/>
            </a:pPr>
            <a: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/>
            </a: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r>
              <a:rPr lang="fr-FR" sz="3200" dirty="0" smtClean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        </a:t>
            </a:r>
            <a:endParaRPr lang="fr-FR" sz="3200" dirty="0">
              <a:solidFill>
                <a:schemeClr val="tx2"/>
              </a:solidFill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050" y="1772816"/>
            <a:ext cx="4093840" cy="42400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9" name="ZoneTexte 8"/>
              <p:cNvSpPr txBox="1"/>
              <p:nvPr/>
            </p:nvSpPr>
            <p:spPr>
              <a:xfrm>
                <a:off x="679376" y="3695061"/>
                <a:ext cx="360040" cy="39555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fr-FR" b="0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𝐶</m:t>
                          </m:r>
                        </m:e>
                        <m:sub>
                          <m:r>
                            <a:rPr lang="fr-FR" b="0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𝑓</m:t>
                          </m:r>
                        </m:sub>
                      </m:sSub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9" name="ZoneTexte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9376" y="3695061"/>
                <a:ext cx="360040" cy="395558"/>
              </a:xfrm>
              <a:prstGeom prst="rect">
                <a:avLst/>
              </a:prstGeom>
              <a:blipFill rotWithShape="1">
                <a:blip r:embed="rId3"/>
                <a:stretch>
                  <a:fillRect r="-6667" b="-7692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ZoneTexte 7"/>
              <p:cNvSpPr txBox="1"/>
              <p:nvPr/>
            </p:nvSpPr>
            <p:spPr>
              <a:xfrm>
                <a:off x="4563890" y="1916832"/>
                <a:ext cx="4278925" cy="116493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800" b="1" dirty="0" smtClean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Résoudre dans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fr-FR" sz="2800" b="1" i="1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fr-FR" sz="2800" b="1" i="1">
                            <a:solidFill>
                              <a:schemeClr val="tx2"/>
                            </a:solidFill>
                            <a:latin typeface="Cambria Math"/>
                          </a:rPr>
                          <m:t>−</m:t>
                        </m:r>
                        <m:r>
                          <a:rPr lang="fr-FR" sz="2800" b="1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𝟒</m:t>
                        </m:r>
                        <m:r>
                          <a:rPr lang="fr-FR" sz="2800" b="1" i="1">
                            <a:solidFill>
                              <a:schemeClr val="tx2"/>
                            </a:solidFill>
                            <a:latin typeface="Cambria Math"/>
                          </a:rPr>
                          <m:t>;</m:t>
                        </m:r>
                        <m:f>
                          <m:fPr>
                            <m:ctrlPr>
                              <a:rPr lang="fr-FR" sz="2800" b="1" i="1">
                                <a:solidFill>
                                  <a:schemeClr val="tx2"/>
                                </a:solidFill>
                                <a:latin typeface="Cambria Math"/>
                              </a:rPr>
                            </m:ctrlPr>
                          </m:fPr>
                          <m:num>
                            <m:r>
                              <a:rPr lang="fr-FR" sz="2800" b="1" i="1">
                                <a:solidFill>
                                  <a:schemeClr val="tx2"/>
                                </a:solidFill>
                                <a:latin typeface="Cambria Math"/>
                              </a:rPr>
                              <m:t>𝟓</m:t>
                            </m:r>
                          </m:num>
                          <m:den>
                            <m:r>
                              <a:rPr lang="fr-FR" sz="2800" b="1" i="1">
                                <a:solidFill>
                                  <a:schemeClr val="tx2"/>
                                </a:solidFill>
                                <a:latin typeface="Cambria Math"/>
                              </a:rPr>
                              <m:t>𝟐</m:t>
                            </m:r>
                          </m:den>
                        </m:f>
                      </m:e>
                    </m:d>
                  </m:oMath>
                </a14:m>
                <a:r>
                  <a:rPr lang="fr-FR" sz="2800" b="1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 </a:t>
                </a:r>
                <a:endParaRPr lang="fr-FR" sz="2800" b="1" dirty="0" smtClean="0">
                  <a:solidFill>
                    <a:schemeClr val="tx2"/>
                  </a:solidFill>
                  <a:latin typeface="Cambria" panose="02040503050406030204" pitchFamily="18" charset="0"/>
                </a:endParaRPr>
              </a:p>
              <a:p>
                <a:pPr algn="ctr"/>
                <a:r>
                  <a:rPr lang="fr-FR" sz="2800" b="1" dirty="0" smtClean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l’équation </a:t>
                </a:r>
                <a14:m>
                  <m:oMath xmlns:m="http://schemas.openxmlformats.org/officeDocument/2006/math">
                    <m:r>
                      <a:rPr lang="fr-FR" sz="2800" b="1" i="1">
                        <a:solidFill>
                          <a:schemeClr val="tx2"/>
                        </a:solidFill>
                        <a:latin typeface="Cambria Math"/>
                      </a:rPr>
                      <m:t>𝒇</m:t>
                    </m:r>
                    <m:d>
                      <m:dPr>
                        <m:ctrlPr>
                          <a:rPr lang="fr-FR" sz="2800" b="1" i="1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fr-FR" sz="2800" b="1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𝒙</m:t>
                        </m:r>
                      </m:e>
                    </m:d>
                    <m:r>
                      <a:rPr lang="fr-FR" sz="2800" b="1" i="1">
                        <a:solidFill>
                          <a:schemeClr val="tx2"/>
                        </a:solidFill>
                        <a:latin typeface="Cambria Math"/>
                      </a:rPr>
                      <m:t>=</m:t>
                    </m:r>
                    <m:r>
                      <a:rPr lang="fr-FR" sz="2800" b="1" i="1">
                        <a:solidFill>
                          <a:schemeClr val="tx2"/>
                        </a:solidFill>
                        <a:latin typeface="Cambria Math"/>
                      </a:rPr>
                      <m:t>𝟎</m:t>
                    </m:r>
                    <m:r>
                      <a:rPr lang="fr-FR" sz="2800" b="1" i="1">
                        <a:solidFill>
                          <a:schemeClr val="tx2"/>
                        </a:solidFill>
                        <a:latin typeface="Cambria Math"/>
                      </a:rPr>
                      <m:t>.</m:t>
                    </m:r>
                  </m:oMath>
                </a14:m>
                <a:endParaRPr lang="fr-FR" sz="2800" b="1" dirty="0">
                  <a:solidFill>
                    <a:schemeClr val="tx2"/>
                  </a:solidFill>
                  <a:latin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8" name="ZoneTexte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63890" y="1916832"/>
                <a:ext cx="4278925" cy="1164934"/>
              </a:xfrm>
              <a:prstGeom prst="rect">
                <a:avLst/>
              </a:prstGeom>
              <a:blipFill rotWithShape="1">
                <a:blip r:embed="rId4"/>
                <a:stretch>
                  <a:fillRect b="-13021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806550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Débit">
  <a:themeElements>
    <a:clrScheme name="Vagues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Débit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Débit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737</TotalTime>
  <Words>699</Words>
  <Application>Microsoft Office PowerPoint</Application>
  <PresentationFormat>Affichage à l'écran (4:3)</PresentationFormat>
  <Paragraphs>117</Paragraphs>
  <Slides>25</Slides>
  <Notes>1</Notes>
  <HiddenSlides>0</HiddenSlides>
  <MMClips>0</MMClips>
  <ScaleCrop>false</ScaleCrop>
  <HeadingPairs>
    <vt:vector size="4" baseType="variant">
      <vt:variant>
        <vt:lpstr>Thème</vt:lpstr>
      </vt:variant>
      <vt:variant>
        <vt:i4>2</vt:i4>
      </vt:variant>
      <vt:variant>
        <vt:lpstr>Titres des diapositives</vt:lpstr>
      </vt:variant>
      <vt:variant>
        <vt:i4>25</vt:i4>
      </vt:variant>
    </vt:vector>
  </HeadingPairs>
  <TitlesOfParts>
    <vt:vector size="27" baseType="lpstr">
      <vt:lpstr>Thème Office</vt:lpstr>
      <vt:lpstr>1_Débit</vt:lpstr>
      <vt:lpstr>Dérivation Série 6 </vt:lpstr>
      <vt:lpstr>Présentation PowerPoint</vt:lpstr>
      <vt:lpstr>Question 1 </vt:lpstr>
      <vt:lpstr>Question 2 </vt:lpstr>
      <vt:lpstr>Question 3 </vt:lpstr>
      <vt:lpstr>Question 4 </vt:lpstr>
      <vt:lpstr>Question 5 </vt:lpstr>
      <vt:lpstr>Présentation PowerPoint</vt:lpstr>
      <vt:lpstr>Question 6 </vt:lpstr>
      <vt:lpstr>Question 7 </vt:lpstr>
      <vt:lpstr>Question 8 </vt:lpstr>
      <vt:lpstr>Question 9 </vt:lpstr>
      <vt:lpstr>Question 10 </vt:lpstr>
      <vt:lpstr>Correction</vt:lpstr>
      <vt:lpstr>Question 1 </vt:lpstr>
      <vt:lpstr>Question 2 </vt:lpstr>
      <vt:lpstr>Question 3 </vt:lpstr>
      <vt:lpstr>Question 4 </vt:lpstr>
      <vt:lpstr>Question 5 </vt:lpstr>
      <vt:lpstr>Question 6 </vt:lpstr>
      <vt:lpstr>Question 7 </vt:lpstr>
      <vt:lpstr>Question 8 </vt:lpstr>
      <vt:lpstr>Question 9 </vt:lpstr>
      <vt:lpstr>Question 10 </vt:lpstr>
      <vt:lpstr>Fin</vt:lpstr>
    </vt:vector>
  </TitlesOfParts>
  <Company>Hewlett-Packard Company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TABLEAUX DE VARIATIONS Série 1</dc:title>
  <dc:creator>deletombe</dc:creator>
  <cp:lastModifiedBy>deletombe</cp:lastModifiedBy>
  <cp:revision>60</cp:revision>
  <dcterms:created xsi:type="dcterms:W3CDTF">2017-04-27T10:06:52Z</dcterms:created>
  <dcterms:modified xsi:type="dcterms:W3CDTF">2019-07-11T21:57:28Z</dcterms:modified>
</cp:coreProperties>
</file>